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700" r:id="rId4"/>
  </p:sldMasterIdLst>
  <p:notesMasterIdLst>
    <p:notesMasterId r:id="rId30"/>
  </p:notesMasterIdLst>
  <p:sldIdLst>
    <p:sldId id="301" r:id="rId5"/>
    <p:sldId id="303" r:id="rId6"/>
    <p:sldId id="258" r:id="rId7"/>
    <p:sldId id="321" r:id="rId8"/>
    <p:sldId id="304" r:id="rId9"/>
    <p:sldId id="306" r:id="rId10"/>
    <p:sldId id="305" r:id="rId11"/>
    <p:sldId id="300" r:id="rId12"/>
    <p:sldId id="322" r:id="rId13"/>
    <p:sldId id="289" r:id="rId14"/>
    <p:sldId id="259" r:id="rId15"/>
    <p:sldId id="308" r:id="rId16"/>
    <p:sldId id="309" r:id="rId17"/>
    <p:sldId id="310" r:id="rId18"/>
    <p:sldId id="311" r:id="rId19"/>
    <p:sldId id="313" r:id="rId20"/>
    <p:sldId id="314" r:id="rId21"/>
    <p:sldId id="312" r:id="rId22"/>
    <p:sldId id="316" r:id="rId23"/>
    <p:sldId id="320" r:id="rId24"/>
    <p:sldId id="317" r:id="rId25"/>
    <p:sldId id="323" r:id="rId26"/>
    <p:sldId id="318" r:id="rId27"/>
    <p:sldId id="319" r:id="rId28"/>
    <p:sldId id="280"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71" autoAdjust="0"/>
    <p:restoredTop sz="94660"/>
  </p:normalViewPr>
  <p:slideViewPr>
    <p:cSldViewPr snapToGrid="0">
      <p:cViewPr varScale="1">
        <p:scale>
          <a:sx n="55" d="100"/>
          <a:sy n="55" d="100"/>
        </p:scale>
        <p:origin x="7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5E577-0743-4DFC-9766-9F2292288A68}" type="datetimeFigureOut">
              <a:rPr lang="en-US" smtClean="0"/>
              <a:t>9/3/2024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960C31-0B33-4BA5-80AC-9397F4A9A638}" type="slidenum">
              <a:rPr lang="en-US" smtClean="0"/>
              <a:t>‹#›</a:t>
            </a:fld>
            <a:endParaRPr lang="en-US"/>
          </a:p>
        </p:txBody>
      </p:sp>
    </p:spTree>
    <p:extLst>
      <p:ext uri="{BB962C8B-B14F-4D97-AF65-F5344CB8AC3E}">
        <p14:creationId xmlns:p14="http://schemas.microsoft.com/office/powerpoint/2010/main" val="281266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B60B63-CA30-496F-879B-280B3AC116A8}"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1B8F73-60AB-4590-BE8C-9E959917F364}" type="slidenum">
              <a:rPr lang="en-US" smtClean="0"/>
              <a:t>‹#›</a:t>
            </a:fld>
            <a:endParaRPr lang="en-US"/>
          </a:p>
        </p:txBody>
      </p:sp>
    </p:spTree>
    <p:extLst>
      <p:ext uri="{BB962C8B-B14F-4D97-AF65-F5344CB8AC3E}">
        <p14:creationId xmlns:p14="http://schemas.microsoft.com/office/powerpoint/2010/main" val="1016023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1"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42"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44" name="PlaceHolder 2"/>
          <p:cNvSpPr>
            <a:spLocks noGrp="1"/>
          </p:cNvSpPr>
          <p:nvPr>
            <p:ph type="body"/>
          </p:nvPr>
        </p:nvSpPr>
        <p:spPr>
          <a:xfrm>
            <a:off x="457200" y="1203480"/>
            <a:ext cx="8229240" cy="298296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46" name="PlaceHolder 2"/>
          <p:cNvSpPr>
            <a:spLocks noGrp="1"/>
          </p:cNvSpPr>
          <p:nvPr>
            <p:ph type="body"/>
          </p:nvPr>
        </p:nvSpPr>
        <p:spPr>
          <a:xfrm>
            <a:off x="457200" y="1203480"/>
            <a:ext cx="4015800" cy="2982960"/>
          </a:xfrm>
          <a:prstGeom prst="rect">
            <a:avLst/>
          </a:prstGeom>
        </p:spPr>
        <p:txBody>
          <a:bodyPr lIns="0" tIns="0" rIns="0" bIns="0"/>
          <a:lstStyle/>
          <a:p>
            <a:endParaRPr/>
          </a:p>
        </p:txBody>
      </p:sp>
      <p:sp>
        <p:nvSpPr>
          <p:cNvPr id="47" name="PlaceHolder 3"/>
          <p:cNvSpPr>
            <a:spLocks noGrp="1"/>
          </p:cNvSpPr>
          <p:nvPr>
            <p:ph type="body"/>
          </p:nvPr>
        </p:nvSpPr>
        <p:spPr>
          <a:xfrm>
            <a:off x="4674240" y="1203480"/>
            <a:ext cx="4015800" cy="2982960"/>
          </a:xfrm>
          <a:prstGeom prst="rect">
            <a:avLst/>
          </a:prstGeom>
        </p:spPr>
        <p:txBody>
          <a:bodyPr lIns="0" tIns="0" rIns="0" bIns="0"/>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8"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9" name="PlaceHolder 1"/>
          <p:cNvSpPr>
            <a:spLocks noGrp="1"/>
          </p:cNvSpPr>
          <p:nvPr>
            <p:ph type="subTitle"/>
          </p:nvPr>
        </p:nvSpPr>
        <p:spPr>
          <a:xfrm>
            <a:off x="490320" y="4786920"/>
            <a:ext cx="6367320" cy="10287360"/>
          </a:xfrm>
          <a:prstGeom prst="rect">
            <a:avLst/>
          </a:prstGeom>
        </p:spPr>
        <p:txBody>
          <a:bodyPr lIns="0" tIns="0" rIns="0" bIns="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51"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52" name="PlaceHolder 3"/>
          <p:cNvSpPr>
            <a:spLocks noGrp="1"/>
          </p:cNvSpPr>
          <p:nvPr>
            <p:ph type="body"/>
          </p:nvPr>
        </p:nvSpPr>
        <p:spPr>
          <a:xfrm>
            <a:off x="457200" y="2761920"/>
            <a:ext cx="4015800" cy="1422720"/>
          </a:xfrm>
          <a:prstGeom prst="rect">
            <a:avLst/>
          </a:prstGeom>
        </p:spPr>
        <p:txBody>
          <a:bodyPr lIns="0" tIns="0" rIns="0" bIns="0"/>
          <a:lstStyle/>
          <a:p>
            <a:endParaRPr/>
          </a:p>
        </p:txBody>
      </p:sp>
      <p:sp>
        <p:nvSpPr>
          <p:cNvPr id="53" name="PlaceHolder 4"/>
          <p:cNvSpPr>
            <a:spLocks noGrp="1"/>
          </p:cNvSpPr>
          <p:nvPr>
            <p:ph type="body"/>
          </p:nvPr>
        </p:nvSpPr>
        <p:spPr>
          <a:xfrm>
            <a:off x="4674240" y="1203480"/>
            <a:ext cx="4015800" cy="298296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55" name="PlaceHolder 2"/>
          <p:cNvSpPr>
            <a:spLocks noGrp="1"/>
          </p:cNvSpPr>
          <p:nvPr>
            <p:ph type="body"/>
          </p:nvPr>
        </p:nvSpPr>
        <p:spPr>
          <a:xfrm>
            <a:off x="457200" y="1203480"/>
            <a:ext cx="4015800" cy="2982960"/>
          </a:xfrm>
          <a:prstGeom prst="rect">
            <a:avLst/>
          </a:prstGeom>
        </p:spPr>
        <p:txBody>
          <a:bodyPr lIns="0" tIns="0" rIns="0" bIns="0"/>
          <a:lstStyle/>
          <a:p>
            <a:endParaRPr/>
          </a:p>
        </p:txBody>
      </p:sp>
      <p:sp>
        <p:nvSpPr>
          <p:cNvPr id="56"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57" name="PlaceHolder 4"/>
          <p:cNvSpPr>
            <a:spLocks noGrp="1"/>
          </p:cNvSpPr>
          <p:nvPr>
            <p:ph type="body"/>
          </p:nvPr>
        </p:nvSpPr>
        <p:spPr>
          <a:xfrm>
            <a:off x="4674240" y="2761920"/>
            <a:ext cx="4015800" cy="142272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59"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60"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61" name="PlaceHolder 4"/>
          <p:cNvSpPr>
            <a:spLocks noGrp="1"/>
          </p:cNvSpPr>
          <p:nvPr>
            <p:ph type="body"/>
          </p:nvPr>
        </p:nvSpPr>
        <p:spPr>
          <a:xfrm>
            <a:off x="457200" y="2761920"/>
            <a:ext cx="8229240" cy="142272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63" name="PlaceHolder 2"/>
          <p:cNvSpPr>
            <a:spLocks noGrp="1"/>
          </p:cNvSpPr>
          <p:nvPr>
            <p:ph type="body"/>
          </p:nvPr>
        </p:nvSpPr>
        <p:spPr>
          <a:xfrm>
            <a:off x="457200" y="1203480"/>
            <a:ext cx="8229240" cy="1422720"/>
          </a:xfrm>
          <a:prstGeom prst="rect">
            <a:avLst/>
          </a:prstGeom>
        </p:spPr>
        <p:txBody>
          <a:bodyPr lIns="0" tIns="0" rIns="0" bIns="0"/>
          <a:lstStyle/>
          <a:p>
            <a:endParaRPr/>
          </a:p>
        </p:txBody>
      </p:sp>
      <p:sp>
        <p:nvSpPr>
          <p:cNvPr id="64" name="PlaceHolder 3"/>
          <p:cNvSpPr>
            <a:spLocks noGrp="1"/>
          </p:cNvSpPr>
          <p:nvPr>
            <p:ph type="body"/>
          </p:nvPr>
        </p:nvSpPr>
        <p:spPr>
          <a:xfrm>
            <a:off x="457200" y="2761920"/>
            <a:ext cx="8229240" cy="142272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66"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67"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68" name="PlaceHolder 4"/>
          <p:cNvSpPr>
            <a:spLocks noGrp="1"/>
          </p:cNvSpPr>
          <p:nvPr>
            <p:ph type="body"/>
          </p:nvPr>
        </p:nvSpPr>
        <p:spPr>
          <a:xfrm>
            <a:off x="4674240" y="2761920"/>
            <a:ext cx="4015800" cy="1422720"/>
          </a:xfrm>
          <a:prstGeom prst="rect">
            <a:avLst/>
          </a:prstGeom>
        </p:spPr>
        <p:txBody>
          <a:bodyPr lIns="0" tIns="0" rIns="0" bIns="0"/>
          <a:lstStyle/>
          <a:p>
            <a:endParaRPr/>
          </a:p>
        </p:txBody>
      </p:sp>
      <p:sp>
        <p:nvSpPr>
          <p:cNvPr id="69" name="PlaceHolder 5"/>
          <p:cNvSpPr>
            <a:spLocks noGrp="1"/>
          </p:cNvSpPr>
          <p:nvPr>
            <p:ph type="body"/>
          </p:nvPr>
        </p:nvSpPr>
        <p:spPr>
          <a:xfrm>
            <a:off x="457200" y="2761920"/>
            <a:ext cx="4015800" cy="1422720"/>
          </a:xfrm>
          <a:prstGeom prst="rect">
            <a:avLst/>
          </a:prstGeom>
        </p:spPr>
        <p:txBody>
          <a:bodyPr lIns="0" tIns="0" rIns="0" bIns="0"/>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71" name="PlaceHolder 2"/>
          <p:cNvSpPr>
            <a:spLocks noGrp="1"/>
          </p:cNvSpPr>
          <p:nvPr>
            <p:ph type="body"/>
          </p:nvPr>
        </p:nvSpPr>
        <p:spPr>
          <a:xfrm>
            <a:off x="457200" y="1203480"/>
            <a:ext cx="8229240" cy="2982960"/>
          </a:xfrm>
          <a:prstGeom prst="rect">
            <a:avLst/>
          </a:prstGeom>
        </p:spPr>
        <p:txBody>
          <a:bodyPr lIns="0" tIns="0" rIns="0" bIns="0"/>
          <a:lstStyle/>
          <a:p>
            <a:endParaRPr/>
          </a:p>
        </p:txBody>
      </p:sp>
      <p:sp>
        <p:nvSpPr>
          <p:cNvPr id="72" name="PlaceHolder 3"/>
          <p:cNvSpPr>
            <a:spLocks noGrp="1"/>
          </p:cNvSpPr>
          <p:nvPr>
            <p:ph type="body"/>
          </p:nvPr>
        </p:nvSpPr>
        <p:spPr>
          <a:xfrm>
            <a:off x="457200" y="1203480"/>
            <a:ext cx="8229240" cy="2982960"/>
          </a:xfrm>
          <a:prstGeom prst="rect">
            <a:avLst/>
          </a:prstGeom>
        </p:spPr>
        <p:txBody>
          <a:bodyPr lIns="0" tIns="0" rIns="0" bIns="0"/>
          <a:lstStyle/>
          <a:p>
            <a:endParaRPr/>
          </a:p>
        </p:txBody>
      </p:sp>
      <p:pic>
        <p:nvPicPr>
          <p:cNvPr id="73" name="Picture 72"/>
          <p:cNvPicPr/>
          <p:nvPr/>
        </p:nvPicPr>
        <p:blipFill>
          <a:blip r:embed="rId2"/>
          <a:stretch/>
        </p:blipFill>
        <p:spPr>
          <a:xfrm>
            <a:off x="2702160" y="1203480"/>
            <a:ext cx="3738600" cy="2982960"/>
          </a:xfrm>
          <a:prstGeom prst="rect">
            <a:avLst/>
          </a:prstGeom>
          <a:ln>
            <a:noFill/>
          </a:ln>
        </p:spPr>
      </p:pic>
      <p:pic>
        <p:nvPicPr>
          <p:cNvPr id="74" name="Picture 73"/>
          <p:cNvPicPr/>
          <p:nvPr/>
        </p:nvPicPr>
        <p:blipFill>
          <a:blip r:embed="rId2"/>
          <a:stretch/>
        </p:blipFill>
        <p:spPr>
          <a:xfrm>
            <a:off x="2702160" y="1203480"/>
            <a:ext cx="3738600" cy="2982960"/>
          </a:xfrm>
          <a:prstGeom prst="rect">
            <a:avLst/>
          </a:prstGeom>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79" name="PlaceHolder 2"/>
          <p:cNvSpPr>
            <a:spLocks noGrp="1"/>
          </p:cNvSpPr>
          <p:nvPr>
            <p:ph type="subTitle"/>
          </p:nvPr>
        </p:nvSpPr>
        <p:spPr>
          <a:xfrm>
            <a:off x="457200" y="1203480"/>
            <a:ext cx="8229240" cy="2982960"/>
          </a:xfrm>
          <a:prstGeom prst="rect">
            <a:avLst/>
          </a:prstGeom>
        </p:spPr>
        <p:txBody>
          <a:bodyPr lIns="0" tIns="0" rIns="0" bIns="0" anchor="ctr"/>
          <a:lstStyle/>
          <a:p>
            <a:pPr algn="ct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81" name="PlaceHolder 2"/>
          <p:cNvSpPr>
            <a:spLocks noGrp="1"/>
          </p:cNvSpPr>
          <p:nvPr>
            <p:ph type="body"/>
          </p:nvPr>
        </p:nvSpPr>
        <p:spPr>
          <a:xfrm>
            <a:off x="457200" y="1203480"/>
            <a:ext cx="8229240" cy="2982960"/>
          </a:xfrm>
          <a:prstGeom prst="rect">
            <a:avLst/>
          </a:prstGeom>
        </p:spPr>
        <p:txBody>
          <a:bodyPr lIns="0" tIns="0" rIns="0" bIns="0"/>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83" name="PlaceHolder 2"/>
          <p:cNvSpPr>
            <a:spLocks noGrp="1"/>
          </p:cNvSpPr>
          <p:nvPr>
            <p:ph type="body"/>
          </p:nvPr>
        </p:nvSpPr>
        <p:spPr>
          <a:xfrm>
            <a:off x="457200" y="1203480"/>
            <a:ext cx="4015800" cy="2982960"/>
          </a:xfrm>
          <a:prstGeom prst="rect">
            <a:avLst/>
          </a:prstGeom>
        </p:spPr>
        <p:txBody>
          <a:bodyPr lIns="0" tIns="0" rIns="0" bIns="0"/>
          <a:lstStyle/>
          <a:p>
            <a:endParaRPr/>
          </a:p>
        </p:txBody>
      </p:sp>
      <p:sp>
        <p:nvSpPr>
          <p:cNvPr id="84" name="PlaceHolder 3"/>
          <p:cNvSpPr>
            <a:spLocks noGrp="1"/>
          </p:cNvSpPr>
          <p:nvPr>
            <p:ph type="body"/>
          </p:nvPr>
        </p:nvSpPr>
        <p:spPr>
          <a:xfrm>
            <a:off x="4674240" y="1203480"/>
            <a:ext cx="4015800" cy="2982960"/>
          </a:xfrm>
          <a:prstGeom prst="rect">
            <a:avLst/>
          </a:prstGeom>
        </p:spPr>
        <p:txBody>
          <a:bodyPr lIns="0" tIns="0" rIns="0" bIns="0"/>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490320" y="4786920"/>
            <a:ext cx="6367320" cy="10287360"/>
          </a:xfrm>
          <a:prstGeom prst="rect">
            <a:avLst/>
          </a:prstGeom>
        </p:spPr>
        <p:txBody>
          <a:bodyPr lIns="0" tIns="0" rIns="0" bIns="0" anchor="ctr"/>
          <a:lstStyle/>
          <a:p>
            <a:pPr algn="ct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88"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89" name="PlaceHolder 3"/>
          <p:cNvSpPr>
            <a:spLocks noGrp="1"/>
          </p:cNvSpPr>
          <p:nvPr>
            <p:ph type="body"/>
          </p:nvPr>
        </p:nvSpPr>
        <p:spPr>
          <a:xfrm>
            <a:off x="457200" y="2761920"/>
            <a:ext cx="4015800" cy="1422720"/>
          </a:xfrm>
          <a:prstGeom prst="rect">
            <a:avLst/>
          </a:prstGeom>
        </p:spPr>
        <p:txBody>
          <a:bodyPr lIns="0" tIns="0" rIns="0" bIns="0"/>
          <a:lstStyle/>
          <a:p>
            <a:endParaRPr/>
          </a:p>
        </p:txBody>
      </p:sp>
      <p:sp>
        <p:nvSpPr>
          <p:cNvPr id="90" name="PlaceHolder 4"/>
          <p:cNvSpPr>
            <a:spLocks noGrp="1"/>
          </p:cNvSpPr>
          <p:nvPr>
            <p:ph type="body"/>
          </p:nvPr>
        </p:nvSpPr>
        <p:spPr>
          <a:xfrm>
            <a:off x="4674240" y="1203480"/>
            <a:ext cx="4015800" cy="2982960"/>
          </a:xfrm>
          <a:prstGeom prst="rect">
            <a:avLst/>
          </a:prstGeom>
        </p:spPr>
        <p:txBody>
          <a:bodyPr lIns="0" tIns="0" rIns="0" bIns="0"/>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92" name="PlaceHolder 2"/>
          <p:cNvSpPr>
            <a:spLocks noGrp="1"/>
          </p:cNvSpPr>
          <p:nvPr>
            <p:ph type="body"/>
          </p:nvPr>
        </p:nvSpPr>
        <p:spPr>
          <a:xfrm>
            <a:off x="457200" y="1203480"/>
            <a:ext cx="4015800" cy="2982960"/>
          </a:xfrm>
          <a:prstGeom prst="rect">
            <a:avLst/>
          </a:prstGeom>
        </p:spPr>
        <p:txBody>
          <a:bodyPr lIns="0" tIns="0" rIns="0" bIns="0"/>
          <a:lstStyle/>
          <a:p>
            <a:endParaRPr/>
          </a:p>
        </p:txBody>
      </p:sp>
      <p:sp>
        <p:nvSpPr>
          <p:cNvPr id="93"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94" name="PlaceHolder 4"/>
          <p:cNvSpPr>
            <a:spLocks noGrp="1"/>
          </p:cNvSpPr>
          <p:nvPr>
            <p:ph type="body"/>
          </p:nvPr>
        </p:nvSpPr>
        <p:spPr>
          <a:xfrm>
            <a:off x="4674240" y="2761920"/>
            <a:ext cx="4015800" cy="1422720"/>
          </a:xfrm>
          <a:prstGeom prst="rect">
            <a:avLst/>
          </a:prstGeom>
        </p:spPr>
        <p:txBody>
          <a:bodyPr lIns="0" tIns="0" rIns="0" bIns="0"/>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96"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97"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98" name="PlaceHolder 4"/>
          <p:cNvSpPr>
            <a:spLocks noGrp="1"/>
          </p:cNvSpPr>
          <p:nvPr>
            <p:ph type="body"/>
          </p:nvPr>
        </p:nvSpPr>
        <p:spPr>
          <a:xfrm>
            <a:off x="457200" y="2761920"/>
            <a:ext cx="8229240" cy="1422720"/>
          </a:xfrm>
          <a:prstGeom prst="rect">
            <a:avLst/>
          </a:prstGeom>
        </p:spPr>
        <p:txBody>
          <a:bodyPr lIns="0" tIns="0" rIns="0" bIns="0"/>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100" name="PlaceHolder 2"/>
          <p:cNvSpPr>
            <a:spLocks noGrp="1"/>
          </p:cNvSpPr>
          <p:nvPr>
            <p:ph type="body"/>
          </p:nvPr>
        </p:nvSpPr>
        <p:spPr>
          <a:xfrm>
            <a:off x="457200" y="1203480"/>
            <a:ext cx="8229240" cy="1422720"/>
          </a:xfrm>
          <a:prstGeom prst="rect">
            <a:avLst/>
          </a:prstGeom>
        </p:spPr>
        <p:txBody>
          <a:bodyPr lIns="0" tIns="0" rIns="0" bIns="0"/>
          <a:lstStyle/>
          <a:p>
            <a:endParaRPr/>
          </a:p>
        </p:txBody>
      </p:sp>
      <p:sp>
        <p:nvSpPr>
          <p:cNvPr id="101" name="PlaceHolder 3"/>
          <p:cNvSpPr>
            <a:spLocks noGrp="1"/>
          </p:cNvSpPr>
          <p:nvPr>
            <p:ph type="body"/>
          </p:nvPr>
        </p:nvSpPr>
        <p:spPr>
          <a:xfrm>
            <a:off x="457200" y="2761920"/>
            <a:ext cx="8229240" cy="1422720"/>
          </a:xfrm>
          <a:prstGeom prst="rect">
            <a:avLst/>
          </a:prstGeom>
        </p:spPr>
        <p:txBody>
          <a:bodyPr lIns="0" tIns="0" rIns="0" bIns="0"/>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103" name="PlaceHolder 2"/>
          <p:cNvSpPr>
            <a:spLocks noGrp="1"/>
          </p:cNvSpPr>
          <p:nvPr>
            <p:ph type="body"/>
          </p:nvPr>
        </p:nvSpPr>
        <p:spPr>
          <a:xfrm>
            <a:off x="457200" y="1203480"/>
            <a:ext cx="4015800" cy="1422720"/>
          </a:xfrm>
          <a:prstGeom prst="rect">
            <a:avLst/>
          </a:prstGeom>
        </p:spPr>
        <p:txBody>
          <a:bodyPr lIns="0" tIns="0" rIns="0" bIns="0"/>
          <a:lstStyle/>
          <a:p>
            <a:endParaRPr/>
          </a:p>
        </p:txBody>
      </p:sp>
      <p:sp>
        <p:nvSpPr>
          <p:cNvPr id="104" name="PlaceHolder 3"/>
          <p:cNvSpPr>
            <a:spLocks noGrp="1"/>
          </p:cNvSpPr>
          <p:nvPr>
            <p:ph type="body"/>
          </p:nvPr>
        </p:nvSpPr>
        <p:spPr>
          <a:xfrm>
            <a:off x="4674240" y="1203480"/>
            <a:ext cx="4015800" cy="1422720"/>
          </a:xfrm>
          <a:prstGeom prst="rect">
            <a:avLst/>
          </a:prstGeom>
        </p:spPr>
        <p:txBody>
          <a:bodyPr lIns="0" tIns="0" rIns="0" bIns="0"/>
          <a:lstStyle/>
          <a:p>
            <a:endParaRPr/>
          </a:p>
        </p:txBody>
      </p:sp>
      <p:sp>
        <p:nvSpPr>
          <p:cNvPr id="105" name="PlaceHolder 4"/>
          <p:cNvSpPr>
            <a:spLocks noGrp="1"/>
          </p:cNvSpPr>
          <p:nvPr>
            <p:ph type="body"/>
          </p:nvPr>
        </p:nvSpPr>
        <p:spPr>
          <a:xfrm>
            <a:off x="4674240" y="2761920"/>
            <a:ext cx="4015800" cy="1422720"/>
          </a:xfrm>
          <a:prstGeom prst="rect">
            <a:avLst/>
          </a:prstGeom>
        </p:spPr>
        <p:txBody>
          <a:bodyPr lIns="0" tIns="0" rIns="0" bIns="0"/>
          <a:lstStyle/>
          <a:p>
            <a:endParaRPr/>
          </a:p>
        </p:txBody>
      </p:sp>
      <p:sp>
        <p:nvSpPr>
          <p:cNvPr id="106" name="PlaceHolder 5"/>
          <p:cNvSpPr>
            <a:spLocks noGrp="1"/>
          </p:cNvSpPr>
          <p:nvPr>
            <p:ph type="body"/>
          </p:nvPr>
        </p:nvSpPr>
        <p:spPr>
          <a:xfrm>
            <a:off x="457200" y="2761920"/>
            <a:ext cx="4015800" cy="1422720"/>
          </a:xfrm>
          <a:prstGeom prst="rect">
            <a:avLst/>
          </a:prstGeom>
        </p:spPr>
        <p:txBody>
          <a:bodyPr lIns="0" tIns="0" rIns="0" bIns="0"/>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90320" y="450000"/>
            <a:ext cx="6367320" cy="4090320"/>
          </a:xfrm>
          <a:prstGeom prst="rect">
            <a:avLst/>
          </a:prstGeom>
        </p:spPr>
        <p:txBody>
          <a:bodyPr lIns="0" tIns="0" rIns="0" bIns="0" anchor="ctr"/>
          <a:lstStyle/>
          <a:p>
            <a:endParaRPr/>
          </a:p>
        </p:txBody>
      </p:sp>
      <p:sp>
        <p:nvSpPr>
          <p:cNvPr id="108" name="PlaceHolder 2"/>
          <p:cNvSpPr>
            <a:spLocks noGrp="1"/>
          </p:cNvSpPr>
          <p:nvPr>
            <p:ph type="body"/>
          </p:nvPr>
        </p:nvSpPr>
        <p:spPr>
          <a:xfrm>
            <a:off x="457200" y="1203480"/>
            <a:ext cx="8229240" cy="2982960"/>
          </a:xfrm>
          <a:prstGeom prst="rect">
            <a:avLst/>
          </a:prstGeom>
        </p:spPr>
        <p:txBody>
          <a:bodyPr lIns="0" tIns="0" rIns="0" bIns="0"/>
          <a:lstStyle/>
          <a:p>
            <a:endParaRPr/>
          </a:p>
        </p:txBody>
      </p:sp>
      <p:sp>
        <p:nvSpPr>
          <p:cNvPr id="109" name="PlaceHolder 3"/>
          <p:cNvSpPr>
            <a:spLocks noGrp="1"/>
          </p:cNvSpPr>
          <p:nvPr>
            <p:ph type="body"/>
          </p:nvPr>
        </p:nvSpPr>
        <p:spPr>
          <a:xfrm>
            <a:off x="457200" y="1203480"/>
            <a:ext cx="8229240" cy="2982960"/>
          </a:xfrm>
          <a:prstGeom prst="rect">
            <a:avLst/>
          </a:prstGeom>
        </p:spPr>
        <p:txBody>
          <a:bodyPr lIns="0" tIns="0" rIns="0" bIns="0"/>
          <a:lstStyle/>
          <a:p>
            <a:endParaRPr/>
          </a:p>
        </p:txBody>
      </p:sp>
      <p:pic>
        <p:nvPicPr>
          <p:cNvPr id="110" name="Picture 109"/>
          <p:cNvPicPr/>
          <p:nvPr/>
        </p:nvPicPr>
        <p:blipFill>
          <a:blip r:embed="rId2"/>
          <a:stretch/>
        </p:blipFill>
        <p:spPr>
          <a:xfrm>
            <a:off x="2702160" y="1203480"/>
            <a:ext cx="3738600" cy="2982960"/>
          </a:xfrm>
          <a:prstGeom prst="rect">
            <a:avLst/>
          </a:prstGeom>
          <a:ln>
            <a:noFill/>
          </a:ln>
        </p:spPr>
      </p:pic>
      <p:pic>
        <p:nvPicPr>
          <p:cNvPr id="111" name="Picture 110"/>
          <p:cNvPicPr/>
          <p:nvPr/>
        </p:nvPicPr>
        <p:blipFill>
          <a:blip r:embed="rId2"/>
          <a:stretch/>
        </p:blipFill>
        <p:spPr>
          <a:xfrm>
            <a:off x="2702160" y="1203480"/>
            <a:ext cx="3738600" cy="298296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A4886CD-7472-4768-A833-681ED948F192}" type="datetimeFigureOut">
              <a:rPr lang="en-US" smtClean="0"/>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1BF5A-DE95-4D86-9630-9AA4A39C11F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DA4886CD-7472-4768-A833-681ED948F192}" type="datetimeFigureOut">
              <a:rPr lang="en-US" smtClean="0"/>
              <a:t>9/3/2024</a:t>
            </a:fld>
            <a:endParaRPr 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93F1BF5A-DE95-4D86-9630-9AA4A39C11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0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311760" y="444960"/>
            <a:ext cx="8520120" cy="572400"/>
          </a:xfrm>
          <a:prstGeom prst="rect">
            <a:avLst/>
          </a:prstGeom>
        </p:spPr>
        <p:txBody>
          <a:bodyPr tIns="91440" bIns="91440"/>
          <a:lstStyle/>
          <a:p>
            <a:endParaRPr/>
          </a:p>
        </p:txBody>
      </p:sp>
      <p:sp>
        <p:nvSpPr>
          <p:cNvPr id="39" name="PlaceHolder 2"/>
          <p:cNvSpPr>
            <a:spLocks noGrp="1"/>
          </p:cNvSpPr>
          <p:nvPr>
            <p:ph type="body"/>
          </p:nvPr>
        </p:nvSpPr>
        <p:spPr>
          <a:xfrm>
            <a:off x="311760" y="1152360"/>
            <a:ext cx="8520120" cy="3416040"/>
          </a:xfrm>
          <a:prstGeom prst="rect">
            <a:avLst/>
          </a:prstGeom>
        </p:spPr>
        <p:txBody>
          <a:bodyPr tIns="91440" bIns="91440"/>
          <a:lstStyle/>
          <a:p>
            <a:pPr>
              <a:buSzPct val="45000"/>
              <a:buFont typeface="StarSymbol"/>
              <a:buChar char=""/>
            </a:pPr>
            <a:r>
              <a:rPr lang="en-US">
                <a:latin typeface="Arial"/>
              </a:rPr>
              <a:t>Click to edit the outline text format</a:t>
            </a:r>
            <a:endParaRPr/>
          </a:p>
          <a:p>
            <a:pPr lvl="1">
              <a:buSzPct val="75000"/>
              <a:buFont typeface="StarSymbol"/>
              <a:buChar char=""/>
            </a:pPr>
            <a:r>
              <a:rPr lang="en-US">
                <a:latin typeface="Arial"/>
              </a:rPr>
              <a:t>Second Outline Level</a:t>
            </a:r>
            <a:endParaRPr/>
          </a:p>
          <a:p>
            <a:pPr lvl="2">
              <a:buSzPct val="45000"/>
              <a:buFont typeface="StarSymbol"/>
              <a:buChar char=""/>
            </a:pPr>
            <a:r>
              <a:rPr lang="en-US">
                <a:latin typeface="Arial"/>
              </a:rPr>
              <a:t>Third Outline Level</a:t>
            </a:r>
            <a:endParaRPr/>
          </a:p>
          <a:p>
            <a:pPr lvl="3">
              <a:buSzPct val="75000"/>
              <a:buFont typeface="StarSymbol"/>
              <a:buChar char=""/>
            </a:pPr>
            <a:r>
              <a:rPr lang="en-US">
                <a:latin typeface="Arial"/>
              </a:rPr>
              <a:t>Fourth Outline Level</a:t>
            </a:r>
            <a:endParaRPr/>
          </a:p>
          <a:p>
            <a:pPr lvl="4">
              <a:buSzPct val="45000"/>
              <a:buFont typeface="StarSymbol"/>
              <a:buChar char=""/>
            </a:pPr>
            <a:r>
              <a:rPr lang="en-US">
                <a:latin typeface="Arial"/>
              </a:rPr>
              <a:t>Fifth Outline Level</a:t>
            </a:r>
            <a:endParaRPr/>
          </a:p>
          <a:p>
            <a:pPr lvl="5">
              <a:buSzPct val="45000"/>
              <a:buFont typeface="StarSymbol"/>
              <a:buChar char=""/>
            </a:pPr>
            <a:r>
              <a:rPr lang="en-US">
                <a:latin typeface="Arial"/>
              </a:rPr>
              <a:t>Sixth Outline Level</a:t>
            </a:r>
            <a:endParaRPr/>
          </a:p>
          <a:p>
            <a:pPr lvl="6">
              <a:buSzPct val="45000"/>
              <a:buFont typeface="StarSymbol"/>
              <a:buChar char=""/>
            </a:pPr>
            <a:r>
              <a:rPr lang="en-US">
                <a:latin typeface="Arial"/>
              </a:rPr>
              <a:t>Seventh Outline Level</a:t>
            </a:r>
            <a:endParaRPr/>
          </a:p>
        </p:txBody>
      </p:sp>
      <p:sp>
        <p:nvSpPr>
          <p:cNvPr id="40" name="PlaceHolder 3"/>
          <p:cNvSpPr>
            <a:spLocks noGrp="1"/>
          </p:cNvSpPr>
          <p:nvPr>
            <p:ph type="sldNum"/>
          </p:nvPr>
        </p:nvSpPr>
        <p:spPr>
          <a:xfrm>
            <a:off x="8472600" y="4663080"/>
            <a:ext cx="548280" cy="393120"/>
          </a:xfrm>
          <a:prstGeom prst="rect">
            <a:avLst/>
          </a:prstGeom>
        </p:spPr>
        <p:txBody>
          <a:bodyPr tIns="91440" bIns="91440" anchor="ctr"/>
          <a:lstStyle/>
          <a:p>
            <a:pPr>
              <a:lnSpc>
                <a:spcPct val="100000"/>
              </a:lnSpc>
            </a:pPr>
            <a:fld id="{0B03A1C1-0D9F-45FC-9921-E80341D34935}" type="slidenum">
              <a:rPr lang="en-US" sz="1400" strike="noStrike">
                <a:solidFill>
                  <a:srgbClr val="000000"/>
                </a:solidFill>
                <a:latin typeface="Arial"/>
                <a:ea typeface="Arial"/>
              </a:rPr>
              <a:t>‹#›</a:t>
            </a:fld>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490320" y="450000"/>
            <a:ext cx="6367320" cy="4090320"/>
          </a:xfrm>
          <a:prstGeom prst="rect">
            <a:avLst/>
          </a:prstGeom>
        </p:spPr>
        <p:txBody>
          <a:bodyPr tIns="91440" bIns="91440" anchor="ctr"/>
          <a:lstStyle/>
          <a:p>
            <a:endParaRPr/>
          </a:p>
        </p:txBody>
      </p:sp>
      <p:sp>
        <p:nvSpPr>
          <p:cNvPr id="76" name="PlaceHolder 2"/>
          <p:cNvSpPr>
            <a:spLocks noGrp="1"/>
          </p:cNvSpPr>
          <p:nvPr>
            <p:ph type="sldNum"/>
          </p:nvPr>
        </p:nvSpPr>
        <p:spPr>
          <a:xfrm>
            <a:off x="8472600" y="4663080"/>
            <a:ext cx="548280" cy="393120"/>
          </a:xfrm>
          <a:prstGeom prst="rect">
            <a:avLst/>
          </a:prstGeom>
        </p:spPr>
        <p:txBody>
          <a:bodyPr tIns="91440" bIns="91440" anchor="ctr"/>
          <a:lstStyle/>
          <a:p>
            <a:pPr>
              <a:lnSpc>
                <a:spcPct val="100000"/>
              </a:lnSpc>
            </a:pPr>
            <a:fld id="{07ADF084-67CA-42C5-9C30-5CCA6504F0DA}" type="slidenum">
              <a:rPr lang="en-US" sz="1400" strike="noStrike">
                <a:solidFill>
                  <a:srgbClr val="000000"/>
                </a:solidFill>
                <a:latin typeface="Arial"/>
                <a:ea typeface="Arial"/>
              </a:rPr>
              <a:t>‹#›</a:t>
            </a:fld>
            <a:endParaRPr/>
          </a:p>
        </p:txBody>
      </p:sp>
      <p:sp>
        <p:nvSpPr>
          <p:cNvPr id="77" name="PlaceHolder 3"/>
          <p:cNvSpPr>
            <a:spLocks noGrp="1"/>
          </p:cNvSpPr>
          <p:nvPr>
            <p:ph type="body"/>
          </p:nvPr>
        </p:nvSpPr>
        <p:spPr>
          <a:xfrm>
            <a:off x="457200" y="1203480"/>
            <a:ext cx="8229240" cy="2982960"/>
          </a:xfrm>
          <a:prstGeom prst="rect">
            <a:avLst/>
          </a:prstGeom>
        </p:spPr>
        <p:txBody>
          <a:bodyPr lIns="0" tIns="0" rIns="0" bIns="0"/>
          <a:lstStyle/>
          <a:p>
            <a:pPr>
              <a:buSzPct val="45000"/>
              <a:buFont typeface="StarSymbol"/>
              <a:buChar char=""/>
            </a:pPr>
            <a:r>
              <a:rPr lang="en-US" sz="1400">
                <a:latin typeface="Arial"/>
              </a:rPr>
              <a:t>Click to edit the outline text format</a:t>
            </a:r>
            <a:endParaRPr/>
          </a:p>
          <a:p>
            <a:pPr lvl="1">
              <a:buSzPct val="75000"/>
              <a:buFont typeface="StarSymbol"/>
              <a:buChar char=""/>
            </a:pPr>
            <a:r>
              <a:rPr lang="en-US" sz="1400">
                <a:latin typeface="Arial"/>
              </a:rPr>
              <a:t>Second Outline Level</a:t>
            </a:r>
            <a:endParaRPr/>
          </a:p>
          <a:p>
            <a:pPr lvl="2">
              <a:buSzPct val="45000"/>
              <a:buFont typeface="StarSymbol"/>
              <a:buChar char=""/>
            </a:pPr>
            <a:r>
              <a:rPr lang="en-US" sz="1400">
                <a:latin typeface="Arial"/>
              </a:rPr>
              <a:t>Third Outline Level</a:t>
            </a:r>
            <a:endParaRPr/>
          </a:p>
          <a:p>
            <a:pPr lvl="3">
              <a:buSzPct val="75000"/>
              <a:buFont typeface="StarSymbol"/>
              <a:buChar char=""/>
            </a:pPr>
            <a:r>
              <a:rPr lang="en-US" sz="14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Bangladeshi_Declaration_of_Independence" TargetMode="External"/><Relationship Id="rId13" Type="http://schemas.openxmlformats.org/officeDocument/2006/relationships/hyperlink" Target="https://en.wikipedia.org/wiki/List_of_sovereign_states_and_dependent_territories_by_population_density" TargetMode="External"/><Relationship Id="rId3" Type="http://schemas.openxmlformats.org/officeDocument/2006/relationships/hyperlink" Target="https://en.wikipedia.org/wiki/Ethnic_groups" TargetMode="External"/><Relationship Id="rId7" Type="http://schemas.openxmlformats.org/officeDocument/2006/relationships/hyperlink" Target="https://en.wikipedia.org/wiki/Bangladesh" TargetMode="External"/><Relationship Id="rId12" Type="http://schemas.openxmlformats.org/officeDocument/2006/relationships/hyperlink" Target="https://en.wikipedia.org/wiki/List_of_countries_by_population" TargetMode="External"/><Relationship Id="rId2" Type="http://schemas.openxmlformats.org/officeDocument/2006/relationships/hyperlink" Target="https://tools.wmflabs.org/geohack/geohack.php?pagename=Bangladesh&amp;params=23_42_N_90_21_E_type:city" TargetMode="External"/><Relationship Id="rId16" Type="http://schemas.openxmlformats.org/officeDocument/2006/relationships/image" Target="../media/image2.jpeg"/><Relationship Id="rId1" Type="http://schemas.openxmlformats.org/officeDocument/2006/relationships/slideLayout" Target="../slideLayouts/slideLayout16.xml"/><Relationship Id="rId6" Type="http://schemas.openxmlformats.org/officeDocument/2006/relationships/hyperlink" Target="https://en.wikipedia.org/wiki/Islam" TargetMode="External"/><Relationship Id="rId11" Type="http://schemas.openxmlformats.org/officeDocument/2006/relationships/hyperlink" Target="https://en.wikipedia.org/wiki/List_of_countries_and_dependencies_by_area" TargetMode="External"/><Relationship Id="rId5" Type="http://schemas.openxmlformats.org/officeDocument/2006/relationships/hyperlink" Target="https://en.wikipedia.org/wiki/Indigenous_peoples_in_Bangladesh" TargetMode="External"/><Relationship Id="rId15" Type="http://schemas.openxmlformats.org/officeDocument/2006/relationships/hyperlink" Target="https://en.wikipedia.org/wiki/List_of_countries_by_GDP_(PPP)_per_capita" TargetMode="External"/><Relationship Id="rId10" Type="http://schemas.openxmlformats.org/officeDocument/2006/relationships/hyperlink" Target="https://en.wikipedia.org/wiki/Constitution_of_Bangladesh" TargetMode="External"/><Relationship Id="rId4" Type="http://schemas.openxmlformats.org/officeDocument/2006/relationships/hyperlink" Target="https://en.wikipedia.org/wiki/Bengali_people" TargetMode="External"/><Relationship Id="rId9" Type="http://schemas.openxmlformats.org/officeDocument/2006/relationships/hyperlink" Target="https://en.wikipedia.org/wiki/Instrument_of_Surrender_(1971)" TargetMode="External"/><Relationship Id="rId14" Type="http://schemas.openxmlformats.org/officeDocument/2006/relationships/hyperlink" Target="https://en.wikipedia.org/wiki/List_of_countries_by_GDP_(PP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74638"/>
            <a:ext cx="7886700" cy="1095375"/>
          </a:xfrm>
        </p:spPr>
        <p:txBody>
          <a:bodyPr>
            <a:normAutofit fontScale="90000"/>
          </a:bodyPr>
          <a:lstStyle/>
          <a:p>
            <a:pPr algn="ctr"/>
            <a:r>
              <a:rPr lang="en-US" dirty="0" smtClean="0"/>
              <a:t>Popularizing Science and Science Competitions</a:t>
            </a:r>
            <a:endParaRPr lang="en-US" dirty="0"/>
          </a:p>
        </p:txBody>
      </p:sp>
      <p:sp>
        <p:nvSpPr>
          <p:cNvPr id="3" name="Text Placeholder 2"/>
          <p:cNvSpPr>
            <a:spLocks noGrp="1"/>
          </p:cNvSpPr>
          <p:nvPr>
            <p:ph type="body" idx="1"/>
          </p:nvPr>
        </p:nvSpPr>
        <p:spPr>
          <a:xfrm>
            <a:off x="628650" y="2363637"/>
            <a:ext cx="7886700" cy="2268687"/>
          </a:xfrm>
        </p:spPr>
        <p:txBody>
          <a:bodyPr/>
          <a:lstStyle/>
          <a:p>
            <a:pPr marL="0" indent="0" algn="ctr">
              <a:buNone/>
            </a:pPr>
            <a:r>
              <a:rPr lang="en-US" dirty="0" smtClean="0"/>
              <a:t>Mohammad KAYKOBAD</a:t>
            </a:r>
          </a:p>
          <a:p>
            <a:pPr marL="0" indent="0" algn="ctr">
              <a:buNone/>
            </a:pPr>
            <a:r>
              <a:rPr lang="en-US" dirty="0" smtClean="0"/>
              <a:t>CSE Department</a:t>
            </a:r>
          </a:p>
          <a:p>
            <a:pPr marL="0" indent="0" algn="ctr">
              <a:buNone/>
            </a:pPr>
            <a:r>
              <a:rPr lang="en-US" dirty="0" smtClean="0"/>
              <a:t>BRAC University</a:t>
            </a:r>
            <a:endParaRPr lang="en-US" dirty="0"/>
          </a:p>
        </p:txBody>
      </p:sp>
    </p:spTree>
    <p:extLst>
      <p:ext uri="{BB962C8B-B14F-4D97-AF65-F5344CB8AC3E}">
        <p14:creationId xmlns:p14="http://schemas.microsoft.com/office/powerpoint/2010/main" val="3247008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Math Festival (started in 2002)</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538" y="2912438"/>
            <a:ext cx="4118120" cy="1904630"/>
          </a:xfrm>
          <a:prstGeom prst="rect">
            <a:avLst/>
          </a:prstGeom>
        </p:spPr>
      </p:pic>
      <p:pic>
        <p:nvPicPr>
          <p:cNvPr id="9" name="Picture Placeholder 4" descr="nationalBMO2014a.jpg"/>
          <p:cNvPicPr>
            <a:picLocks noChangeAspect="1"/>
          </p:cNvPicPr>
          <p:nvPr/>
        </p:nvPicPr>
        <p:blipFill>
          <a:blip r:embed="rId3"/>
          <a:srcRect l="25945" r="25945"/>
          <a:stretch>
            <a:fillRect/>
          </a:stretch>
        </p:blipFill>
        <p:spPr>
          <a:xfrm>
            <a:off x="2674532" y="1282106"/>
            <a:ext cx="1910118" cy="1432589"/>
          </a:xfrm>
          <a:prstGeom prst="rect">
            <a:avLst/>
          </a:prstGeom>
        </p:spPr>
      </p:pic>
      <p:pic>
        <p:nvPicPr>
          <p:cNvPr id="10" name="Picture Placeholder 4" descr="nationalBMO2014c.jpg"/>
          <p:cNvPicPr>
            <a:picLocks noChangeAspect="1"/>
          </p:cNvPicPr>
          <p:nvPr/>
        </p:nvPicPr>
        <p:blipFill>
          <a:blip r:embed="rId4"/>
          <a:srcRect l="25945" r="25945"/>
          <a:stretch>
            <a:fillRect/>
          </a:stretch>
        </p:blipFill>
        <p:spPr>
          <a:xfrm>
            <a:off x="4875540" y="1282106"/>
            <a:ext cx="1910118" cy="1432589"/>
          </a:xfrm>
          <a:prstGeom prst="rect">
            <a:avLst/>
          </a:prstGeom>
        </p:spPr>
      </p:pic>
    </p:spTree>
    <p:extLst>
      <p:ext uri="{BB962C8B-B14F-4D97-AF65-F5344CB8AC3E}">
        <p14:creationId xmlns:p14="http://schemas.microsoft.com/office/powerpoint/2010/main" val="2660007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311760" y="444960"/>
            <a:ext cx="8520120" cy="572400"/>
          </a:xfrm>
          <a:prstGeom prst="rect">
            <a:avLst/>
          </a:prstGeom>
          <a:noFill/>
          <a:ln>
            <a:noFill/>
          </a:ln>
        </p:spPr>
        <p:txBody>
          <a:bodyPr tIns="91440" bIns="91440"/>
          <a:lstStyle/>
          <a:p>
            <a:pPr algn="ctr">
              <a:lnSpc>
                <a:spcPct val="100000"/>
              </a:lnSpc>
            </a:pPr>
            <a:r>
              <a:rPr lang="en-US" sz="3600" strike="noStrike" dirty="0" smtClean="0">
                <a:solidFill>
                  <a:srgbClr val="000000"/>
                </a:solidFill>
                <a:latin typeface="Arial"/>
                <a:ea typeface="Arial"/>
              </a:rPr>
              <a:t> Society’s perception of science activities</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pPr>
              <a:lnSpc>
                <a:spcPct val="100000"/>
              </a:lnSpc>
            </a:pPr>
            <a:r>
              <a:rPr lang="en-US" sz="2800" strike="noStrike" dirty="0" smtClean="0">
                <a:solidFill>
                  <a:srgbClr val="595959"/>
                </a:solidFill>
                <a:latin typeface="Kalpurush" panose="02000600000000000000" pitchFamily="2" charset="0"/>
                <a:ea typeface="Arial"/>
                <a:cs typeface="Kalpurush" panose="02000600000000000000" pitchFamily="2" charset="0"/>
              </a:rPr>
              <a:t>This is not a research paper and merely represents my guess of the society’s perception of science activities. While all the amenities of the human society has been created by knowledge workers, scientists and engineers  do not appear to enjoy due appreciation from the society. While society is vey generous in appreciating feats of all sports people, entertainers and what not but they appear to be miser in giving due recognition to knowledge workers.</a:t>
            </a:r>
            <a:endParaRPr sz="2800" dirty="0">
              <a:latin typeface="Kalpurush" panose="02000600000000000000" pitchFamily="2" charset="0"/>
              <a:cs typeface="Kalpurush" panose="02000600000000000000" pitchFamily="2" charset="0"/>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311760" y="444960"/>
            <a:ext cx="8520120" cy="572400"/>
          </a:xfrm>
          <a:prstGeom prst="rect">
            <a:avLst/>
          </a:prstGeom>
          <a:noFill/>
          <a:ln>
            <a:noFill/>
          </a:ln>
        </p:spPr>
        <p:txBody>
          <a:bodyPr tIns="91440" bIns="91440"/>
          <a:lstStyle/>
          <a:p>
            <a:pPr algn="ctr">
              <a:lnSpc>
                <a:spcPct val="100000"/>
              </a:lnSpc>
            </a:pPr>
            <a:r>
              <a:rPr lang="en-US" sz="3600" strike="noStrike" dirty="0" smtClean="0">
                <a:solidFill>
                  <a:srgbClr val="000000"/>
                </a:solidFill>
                <a:latin typeface="Arial"/>
                <a:ea typeface="Arial"/>
              </a:rPr>
              <a:t> Explosion of information </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pPr>
              <a:lnSpc>
                <a:spcPct val="100000"/>
              </a:lnSpc>
            </a:pPr>
            <a:r>
              <a:rPr lang="en-US" sz="2800" strike="noStrike" dirty="0" smtClean="0">
                <a:solidFill>
                  <a:srgbClr val="595959"/>
                </a:solidFill>
                <a:latin typeface="Kalpurush" panose="02000600000000000000" pitchFamily="2" charset="0"/>
                <a:ea typeface="Arial"/>
                <a:cs typeface="Kalpurush" panose="02000600000000000000" pitchFamily="2" charset="0"/>
              </a:rPr>
              <a:t>In early 2000s UC Berkeley researchers Lyman and Varian estimated that amount of  information stored annually doubles every three years.  IDC researchers suggested that “Digital Universe is doubling in size every two years. Total data in 2018 was projected to be 33 zettabytes and </a:t>
            </a:r>
            <a:r>
              <a:rPr lang="en-US" sz="2800" strike="noStrike" dirty="0" smtClean="0">
                <a:solidFill>
                  <a:srgbClr val="595959"/>
                </a:solidFill>
                <a:latin typeface="Kalpurush" panose="02000600000000000000" pitchFamily="2" charset="0"/>
                <a:ea typeface="Arial"/>
                <a:cs typeface="Kalpurush" panose="02000600000000000000" pitchFamily="2" charset="0"/>
              </a:rPr>
              <a:t>by </a:t>
            </a:r>
            <a:r>
              <a:rPr lang="en-US" sz="2800" strike="noStrike" dirty="0" smtClean="0">
                <a:solidFill>
                  <a:srgbClr val="595959"/>
                </a:solidFill>
                <a:latin typeface="Kalpurush" panose="02000600000000000000" pitchFamily="2" charset="0"/>
                <a:ea typeface="Arial"/>
                <a:cs typeface="Kalpurush" panose="02000600000000000000" pitchFamily="2" charset="0"/>
              </a:rPr>
              <a:t>2018 it was estimated at 175 zettabytes. This definitely warrants many more knowledge works to process these data and extract knowledge to be applied for the benefit of the mankind.  </a:t>
            </a:r>
            <a:endParaRPr sz="2800" dirty="0">
              <a:latin typeface="Kalpurush" panose="02000600000000000000" pitchFamily="2" charset="0"/>
              <a:cs typeface="Kalpurush" panose="02000600000000000000" pitchFamily="2" charset="0"/>
            </a:endParaRPr>
          </a:p>
        </p:txBody>
      </p:sp>
    </p:spTree>
    <p:extLst>
      <p:ext uri="{BB962C8B-B14F-4D97-AF65-F5344CB8AC3E}">
        <p14:creationId xmlns:p14="http://schemas.microsoft.com/office/powerpoint/2010/main" val="243096914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a:solidFill>
                  <a:srgbClr val="000000"/>
                </a:solidFill>
                <a:latin typeface="Arial"/>
                <a:ea typeface="Arial"/>
              </a:rPr>
              <a:t>E</a:t>
            </a:r>
            <a:r>
              <a:rPr lang="en-US" sz="3600" strike="noStrike" dirty="0" smtClean="0">
                <a:solidFill>
                  <a:srgbClr val="000000"/>
                </a:solidFill>
                <a:latin typeface="Arial"/>
                <a:ea typeface="Arial"/>
              </a:rPr>
              <a:t>nthusiasm on sports and entertainments </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pPr>
              <a:lnSpc>
                <a:spcPct val="100000"/>
              </a:lnSpc>
            </a:pPr>
            <a:r>
              <a:rPr lang="en-US" sz="2800" strike="noStrike" dirty="0" smtClean="0">
                <a:solidFill>
                  <a:srgbClr val="595959"/>
                </a:solidFill>
                <a:latin typeface="Kalpurush" panose="02000600000000000000" pitchFamily="2" charset="0"/>
                <a:ea typeface="Arial"/>
                <a:cs typeface="Kalpurush" panose="02000600000000000000" pitchFamily="2" charset="0"/>
              </a:rPr>
              <a:t>While human beings are superior to all species in animal kingdom only thanks to a superior brain and not other limbs but their interest arises in all fields other than those deeply involved with brain work. We have so much interest in brutal events like wrestling and Spanish style bull fighting that champions in those events are real celebrity in our society, and they get astronomical figures for their </a:t>
            </a:r>
            <a:r>
              <a:rPr lang="en-US" sz="2800" strike="noStrike" dirty="0" smtClean="0">
                <a:solidFill>
                  <a:srgbClr val="595959"/>
                </a:solidFill>
                <a:latin typeface="Kalpurush" panose="02000600000000000000" pitchFamily="2" charset="0"/>
                <a:ea typeface="Arial"/>
                <a:cs typeface="Kalpurush" panose="02000600000000000000" pitchFamily="2" charset="0"/>
              </a:rPr>
              <a:t>engagement in least </a:t>
            </a:r>
            <a:r>
              <a:rPr lang="en-US" sz="2800" strike="noStrike" dirty="0" smtClean="0">
                <a:solidFill>
                  <a:srgbClr val="595959"/>
                </a:solidFill>
                <a:latin typeface="Kalpurush" panose="02000600000000000000" pitchFamily="2" charset="0"/>
                <a:ea typeface="Arial"/>
                <a:cs typeface="Kalpurush" panose="02000600000000000000" pitchFamily="2" charset="0"/>
              </a:rPr>
              <a:t>brain-based competitions. </a:t>
            </a:r>
            <a:endParaRPr sz="2800" dirty="0">
              <a:latin typeface="Kalpurush" panose="02000600000000000000" pitchFamily="2" charset="0"/>
              <a:cs typeface="Kalpurush" panose="02000600000000000000" pitchFamily="2" charset="0"/>
            </a:endParaRPr>
          </a:p>
        </p:txBody>
      </p:sp>
    </p:spTree>
    <p:extLst>
      <p:ext uri="{BB962C8B-B14F-4D97-AF65-F5344CB8AC3E}">
        <p14:creationId xmlns:p14="http://schemas.microsoft.com/office/powerpoint/2010/main" val="426157396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a:solidFill>
                  <a:srgbClr val="000000"/>
                </a:solidFill>
                <a:latin typeface="Arial"/>
                <a:ea typeface="Arial"/>
              </a:rPr>
              <a:t>E</a:t>
            </a:r>
            <a:r>
              <a:rPr lang="en-US" sz="3600" strike="noStrike" dirty="0" smtClean="0">
                <a:solidFill>
                  <a:srgbClr val="000000"/>
                </a:solidFill>
                <a:latin typeface="Arial"/>
                <a:ea typeface="Arial"/>
              </a:rPr>
              <a:t>nthusiasm on sports and entertainments </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pPr>
              <a:lnSpc>
                <a:spcPct val="100000"/>
              </a:lnSpc>
            </a:pPr>
            <a:r>
              <a:rPr lang="en-US" sz="2800" strike="noStrike" dirty="0" smtClean="0">
                <a:solidFill>
                  <a:srgbClr val="595959"/>
                </a:solidFill>
                <a:latin typeface="Kalpurush" panose="02000600000000000000" pitchFamily="2" charset="0"/>
                <a:ea typeface="Arial"/>
                <a:cs typeface="Kalpurush" panose="02000600000000000000" pitchFamily="2" charset="0"/>
              </a:rPr>
              <a:t>A footballer of the highest order earns about 100M euro at the age of thirty of less. And a knowledge worker never earns it even at the age of 80!!! It is also the case with golfers, basket ballers, table tennis players and heroes of other sports excepting possibly chess that is again a game requiring brain works.  A scientist or engineer, if very lucky, ends up in a prestigious Nobel prize, must be much less than what a Tennis player earns by winning 7 matches at Wimbledon requiring some 200 to 750 points. </a:t>
            </a:r>
            <a:endParaRPr sz="2800" dirty="0">
              <a:latin typeface="Kalpurush" panose="02000600000000000000" pitchFamily="2" charset="0"/>
              <a:cs typeface="Kalpurush" panose="02000600000000000000" pitchFamily="2" charset="0"/>
            </a:endParaRPr>
          </a:p>
        </p:txBody>
      </p:sp>
    </p:spTree>
    <p:extLst>
      <p:ext uri="{BB962C8B-B14F-4D97-AF65-F5344CB8AC3E}">
        <p14:creationId xmlns:p14="http://schemas.microsoft.com/office/powerpoint/2010/main" val="359036599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Wimbledon staggering figures</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r>
              <a:rPr lang="en-US" sz="2400" dirty="0"/>
              <a:t>As of 2023, the Wimbledon champions (both Men's and Women's singles) each received </a:t>
            </a:r>
            <a:r>
              <a:rPr lang="en-US" sz="2400" b="1" dirty="0"/>
              <a:t>£2.35 million</a:t>
            </a:r>
            <a:r>
              <a:rPr lang="en-US" sz="2400" dirty="0"/>
              <a:t> in prize money. This amount represents a significant portion of the total prize fund, which was </a:t>
            </a:r>
            <a:r>
              <a:rPr lang="en-US" sz="2400" b="1" dirty="0"/>
              <a:t>£44.7 million</a:t>
            </a:r>
            <a:r>
              <a:rPr lang="en-US" sz="2400" dirty="0"/>
              <a:t> for the entire tournament.</a:t>
            </a:r>
          </a:p>
          <a:p>
            <a:r>
              <a:rPr lang="en-US" sz="2400" b="1" dirty="0" smtClean="0"/>
              <a:t> Winners </a:t>
            </a:r>
            <a:r>
              <a:rPr lang="en-US" sz="2400" b="1" dirty="0"/>
              <a:t>(Singles):</a:t>
            </a:r>
            <a:r>
              <a:rPr lang="en-US" sz="2400" dirty="0"/>
              <a:t> £2.35 million each</a:t>
            </a:r>
          </a:p>
          <a:p>
            <a:r>
              <a:rPr lang="en-US" sz="2400" b="1" dirty="0"/>
              <a:t>Runners-up (Singles):</a:t>
            </a:r>
            <a:r>
              <a:rPr lang="en-US" sz="2400" dirty="0"/>
              <a:t> £1.175 million each</a:t>
            </a:r>
          </a:p>
          <a:p>
            <a:r>
              <a:rPr lang="en-US" sz="2400" b="1" dirty="0"/>
              <a:t>Semi-finalists (Singles):</a:t>
            </a:r>
            <a:r>
              <a:rPr lang="en-US" sz="2400" dirty="0"/>
              <a:t> £600,000 each</a:t>
            </a:r>
          </a:p>
          <a:p>
            <a:r>
              <a:rPr lang="en-US" sz="2400" b="1" dirty="0"/>
              <a:t>Quarter-finalists (Singles):</a:t>
            </a:r>
            <a:r>
              <a:rPr lang="en-US" sz="2400" dirty="0"/>
              <a:t> £340,000 each</a:t>
            </a:r>
          </a:p>
          <a:p>
            <a:r>
              <a:rPr lang="en-US" sz="2400" b="1" dirty="0"/>
              <a:t>Fourth Round:</a:t>
            </a:r>
            <a:r>
              <a:rPr lang="en-US" sz="2400" dirty="0"/>
              <a:t> £</a:t>
            </a:r>
            <a:r>
              <a:rPr lang="en-US" sz="2400" dirty="0" smtClean="0"/>
              <a:t>207,000 </a:t>
            </a:r>
            <a:r>
              <a:rPr lang="en-US" sz="2400" b="1" dirty="0" smtClean="0"/>
              <a:t>Third </a:t>
            </a:r>
            <a:r>
              <a:rPr lang="en-US" sz="2400" b="1" dirty="0"/>
              <a:t>Round:</a:t>
            </a:r>
            <a:r>
              <a:rPr lang="en-US" sz="2400" dirty="0"/>
              <a:t> £131,000</a:t>
            </a:r>
          </a:p>
          <a:p>
            <a:r>
              <a:rPr lang="en-US" sz="2400" b="1" dirty="0"/>
              <a:t>Second Round:</a:t>
            </a:r>
            <a:r>
              <a:rPr lang="en-US" sz="2400" dirty="0"/>
              <a:t> £</a:t>
            </a:r>
            <a:r>
              <a:rPr lang="en-US" sz="2400" dirty="0" smtClean="0"/>
              <a:t>85,000 </a:t>
            </a:r>
            <a:r>
              <a:rPr lang="en-US" sz="2400" b="1" dirty="0" smtClean="0"/>
              <a:t>First </a:t>
            </a:r>
            <a:r>
              <a:rPr lang="en-US" sz="2400" b="1" dirty="0"/>
              <a:t>Round:</a:t>
            </a:r>
            <a:r>
              <a:rPr lang="en-US" sz="2400" dirty="0"/>
              <a:t> £55,000</a:t>
            </a:r>
          </a:p>
        </p:txBody>
      </p:sp>
    </p:spTree>
    <p:extLst>
      <p:ext uri="{BB962C8B-B14F-4D97-AF65-F5344CB8AC3E}">
        <p14:creationId xmlns:p14="http://schemas.microsoft.com/office/powerpoint/2010/main" val="360254143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Tennis/chess champion earnings</a:t>
            </a:r>
            <a:endParaRPr sz="3600" dirty="0"/>
          </a:p>
        </p:txBody>
      </p:sp>
      <p:sp>
        <p:nvSpPr>
          <p:cNvPr id="174" name="TextShape 2"/>
          <p:cNvSpPr txBox="1"/>
          <p:nvPr/>
        </p:nvSpPr>
        <p:spPr>
          <a:xfrm>
            <a:off x="311760" y="1152360"/>
            <a:ext cx="8520120" cy="3416040"/>
          </a:xfrm>
          <a:prstGeom prst="rect">
            <a:avLst/>
          </a:prstGeom>
          <a:noFill/>
          <a:ln>
            <a:noFill/>
          </a:ln>
        </p:spPr>
        <p:txBody>
          <a:bodyPr tIns="91440" bIns="91440"/>
          <a:lstStyle/>
          <a:p>
            <a:r>
              <a:rPr lang="en-US" sz="2800" dirty="0" smtClean="0">
                <a:latin typeface="Kalpurush" panose="02000600000000000000" pitchFamily="2" charset="0"/>
                <a:cs typeface="Kalpurush" panose="02000600000000000000" pitchFamily="2" charset="0"/>
              </a:rPr>
              <a:t>A champion earns $5 to 10M per year from playing and Roger Federer earned $80-90M from endorsements!!</a:t>
            </a:r>
          </a:p>
          <a:p>
            <a:r>
              <a:rPr lang="en-US" sz="2800" dirty="0">
                <a:latin typeface="Kalpurush" panose="02000600000000000000" pitchFamily="2" charset="0"/>
                <a:cs typeface="Kalpurush" panose="02000600000000000000" pitchFamily="2" charset="0"/>
              </a:rPr>
              <a:t>Players in top European leagues can earn substantial salaries. The best players in the world, such as Lionel Messi, Cristiano Ronaldo, and </a:t>
            </a:r>
            <a:r>
              <a:rPr lang="en-US" sz="2800" dirty="0" err="1">
                <a:latin typeface="Kalpurush" panose="02000600000000000000" pitchFamily="2" charset="0"/>
                <a:cs typeface="Kalpurush" panose="02000600000000000000" pitchFamily="2" charset="0"/>
              </a:rPr>
              <a:t>Kylian</a:t>
            </a:r>
            <a:r>
              <a:rPr lang="en-US" sz="2800" dirty="0">
                <a:latin typeface="Kalpurush" panose="02000600000000000000" pitchFamily="2" charset="0"/>
                <a:cs typeface="Kalpurush" panose="02000600000000000000" pitchFamily="2" charset="0"/>
              </a:rPr>
              <a:t> </a:t>
            </a:r>
            <a:r>
              <a:rPr lang="en-US" sz="2800" dirty="0" err="1">
                <a:latin typeface="Kalpurush" panose="02000600000000000000" pitchFamily="2" charset="0"/>
                <a:cs typeface="Kalpurush" panose="02000600000000000000" pitchFamily="2" charset="0"/>
              </a:rPr>
              <a:t>Mbappé</a:t>
            </a:r>
            <a:r>
              <a:rPr lang="en-US" sz="2800" dirty="0">
                <a:latin typeface="Kalpurush" panose="02000600000000000000" pitchFamily="2" charset="0"/>
                <a:cs typeface="Kalpurush" panose="02000600000000000000" pitchFamily="2" charset="0"/>
              </a:rPr>
              <a:t>, can earn between </a:t>
            </a:r>
            <a:r>
              <a:rPr lang="en-US" sz="2800" b="1" dirty="0">
                <a:latin typeface="Kalpurush" panose="02000600000000000000" pitchFamily="2" charset="0"/>
                <a:cs typeface="Kalpurush" panose="02000600000000000000" pitchFamily="2" charset="0"/>
              </a:rPr>
              <a:t>$20 million and $75 million</a:t>
            </a:r>
            <a:r>
              <a:rPr lang="en-US" sz="2800" dirty="0">
                <a:latin typeface="Kalpurush" panose="02000600000000000000" pitchFamily="2" charset="0"/>
                <a:cs typeface="Kalpurush" panose="02000600000000000000" pitchFamily="2" charset="0"/>
              </a:rPr>
              <a:t> per year just from their club salaries. Players like Messi and Ronaldo have earned </a:t>
            </a:r>
            <a:r>
              <a:rPr lang="en-US" sz="2800" b="1" dirty="0">
                <a:latin typeface="Kalpurush" panose="02000600000000000000" pitchFamily="2" charset="0"/>
                <a:cs typeface="Kalpurush" panose="02000600000000000000" pitchFamily="2" charset="0"/>
              </a:rPr>
              <a:t>$30 million to $50 million</a:t>
            </a:r>
            <a:r>
              <a:rPr lang="en-US" sz="2800" dirty="0">
                <a:latin typeface="Kalpurush" panose="02000600000000000000" pitchFamily="2" charset="0"/>
                <a:cs typeface="Kalpurush" panose="02000600000000000000" pitchFamily="2" charset="0"/>
              </a:rPr>
              <a:t> annually from endorsements alone.</a:t>
            </a:r>
            <a:endParaRPr lang="en-US" sz="2800" dirty="0" smtClean="0">
              <a:latin typeface="Kalpurush" panose="02000600000000000000" pitchFamily="2" charset="0"/>
              <a:cs typeface="Kalpurush" panose="02000600000000000000" pitchFamily="2" charset="0"/>
            </a:endParaRPr>
          </a:p>
          <a:p>
            <a:r>
              <a:rPr lang="en-US" sz="2800" dirty="0" err="1" smtClean="0">
                <a:latin typeface="Kalpurush" panose="02000600000000000000" pitchFamily="2" charset="0"/>
                <a:cs typeface="Kalpurush" panose="02000600000000000000" pitchFamily="2" charset="0"/>
              </a:rPr>
              <a:t>Superchampion</a:t>
            </a:r>
            <a:r>
              <a:rPr lang="en-US" sz="2800" dirty="0" smtClean="0">
                <a:latin typeface="Kalpurush" panose="02000600000000000000" pitchFamily="2" charset="0"/>
                <a:cs typeface="Kalpurush" panose="02000600000000000000" pitchFamily="2" charset="0"/>
              </a:rPr>
              <a:t> Magnus </a:t>
            </a:r>
            <a:r>
              <a:rPr lang="en-US" sz="2800" dirty="0" err="1" smtClean="0">
                <a:latin typeface="Kalpurush" panose="02000600000000000000" pitchFamily="2" charset="0"/>
                <a:cs typeface="Kalpurush" panose="02000600000000000000" pitchFamily="2" charset="0"/>
              </a:rPr>
              <a:t>Carlsen</a:t>
            </a:r>
            <a:r>
              <a:rPr lang="en-US" sz="2800" dirty="0" smtClean="0">
                <a:latin typeface="Kalpurush" panose="02000600000000000000" pitchFamily="2" charset="0"/>
                <a:cs typeface="Kalpurush" panose="02000600000000000000" pitchFamily="2" charset="0"/>
              </a:rPr>
              <a:t> earns up to 1M by playing</a:t>
            </a:r>
            <a:r>
              <a:rPr lang="en-US" sz="2800" dirty="0">
                <a:latin typeface="Kalpurush" panose="02000600000000000000" pitchFamily="2" charset="0"/>
                <a:cs typeface="Kalpurush" panose="02000600000000000000" pitchFamily="2" charset="0"/>
              </a:rPr>
              <a:t>. His endorsement earnings can be in the range of $1-2 million annually.</a:t>
            </a:r>
          </a:p>
        </p:txBody>
      </p:sp>
    </p:spTree>
    <p:extLst>
      <p:ext uri="{BB962C8B-B14F-4D97-AF65-F5344CB8AC3E}">
        <p14:creationId xmlns:p14="http://schemas.microsoft.com/office/powerpoint/2010/main" val="374400771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Football super stars earnings</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buFontTx/>
              <a:buChar char="•"/>
            </a:pPr>
            <a:r>
              <a:rPr lang="en-US" altLang="en-US" sz="2400" b="1" dirty="0">
                <a:latin typeface="Arial" panose="020B0604020202020204" pitchFamily="34" charset="0"/>
              </a:rPr>
              <a:t>Lionel Messi:</a:t>
            </a:r>
            <a:r>
              <a:rPr lang="en-US" altLang="en-US" sz="2400" dirty="0">
                <a:latin typeface="Arial" panose="020B0604020202020204" pitchFamily="34" charset="0"/>
              </a:rPr>
              <a:t> In 2023, Messi's annual earnings were estimated at around </a:t>
            </a:r>
            <a:r>
              <a:rPr lang="en-US" altLang="en-US" sz="2400" b="1" dirty="0">
                <a:latin typeface="Arial" panose="020B0604020202020204" pitchFamily="34" charset="0"/>
              </a:rPr>
              <a:t>$130 million</a:t>
            </a:r>
            <a:r>
              <a:rPr lang="en-US" altLang="en-US" sz="2400" dirty="0">
                <a:latin typeface="Arial" panose="020B0604020202020204" pitchFamily="34" charset="0"/>
              </a:rPr>
              <a:t> ($65 million from salary and bonuses, and $65 million from endorsements).</a:t>
            </a:r>
          </a:p>
          <a:p>
            <a:pPr lvl="0" eaLnBrk="0" fontAlgn="base" hangingPunct="0">
              <a:spcBef>
                <a:spcPct val="0"/>
              </a:spcBef>
              <a:spcAft>
                <a:spcPct val="0"/>
              </a:spcAft>
              <a:buFontTx/>
              <a:buChar char="•"/>
            </a:pPr>
            <a:r>
              <a:rPr lang="en-US" altLang="en-US" sz="2400" b="1" dirty="0">
                <a:latin typeface="Arial" panose="020B0604020202020204" pitchFamily="34" charset="0"/>
              </a:rPr>
              <a:t>Cristiano Ronaldo:</a:t>
            </a:r>
            <a:r>
              <a:rPr lang="en-US" altLang="en-US" sz="2400" dirty="0">
                <a:latin typeface="Arial" panose="020B0604020202020204" pitchFamily="34" charset="0"/>
              </a:rPr>
              <a:t> Ronaldo's earnings in 2023 were estimated at around </a:t>
            </a:r>
            <a:r>
              <a:rPr lang="en-US" altLang="en-US" sz="2400" b="1" dirty="0">
                <a:latin typeface="Arial" panose="020B0604020202020204" pitchFamily="34" charset="0"/>
              </a:rPr>
              <a:t>$136 million</a:t>
            </a:r>
            <a:r>
              <a:rPr lang="en-US" altLang="en-US" sz="2400" dirty="0">
                <a:latin typeface="Arial" panose="020B0604020202020204" pitchFamily="34" charset="0"/>
              </a:rPr>
              <a:t> ($53 million from salary and bonuses, and $83 million from endorsements).</a:t>
            </a:r>
          </a:p>
          <a:p>
            <a:pPr lvl="0" eaLnBrk="0" fontAlgn="base" hangingPunct="0">
              <a:spcBef>
                <a:spcPct val="0"/>
              </a:spcBef>
              <a:spcAft>
                <a:spcPct val="0"/>
              </a:spcAft>
              <a:buFontTx/>
              <a:buChar char="•"/>
            </a:pPr>
            <a:r>
              <a:rPr lang="en-US" altLang="en-US" sz="2400" b="1" dirty="0" err="1">
                <a:latin typeface="Arial" panose="020B0604020202020204" pitchFamily="34" charset="0"/>
              </a:rPr>
              <a:t>Kylian</a:t>
            </a:r>
            <a:r>
              <a:rPr lang="en-US" altLang="en-US" sz="2400" b="1" dirty="0">
                <a:latin typeface="Arial" panose="020B0604020202020204" pitchFamily="34" charset="0"/>
              </a:rPr>
              <a:t> </a:t>
            </a:r>
            <a:r>
              <a:rPr lang="en-US" altLang="en-US" sz="2400" b="1" dirty="0" err="1">
                <a:latin typeface="Arial" panose="020B0604020202020204" pitchFamily="34" charset="0"/>
              </a:rPr>
              <a:t>Mbappé</a:t>
            </a:r>
            <a:r>
              <a:rPr lang="en-US" altLang="en-US" sz="2400" b="1" dirty="0">
                <a:latin typeface="Arial" panose="020B0604020202020204" pitchFamily="34" charset="0"/>
              </a:rPr>
              <a:t>:</a:t>
            </a:r>
            <a:r>
              <a:rPr lang="en-US" altLang="en-US" sz="2400" dirty="0">
                <a:latin typeface="Arial" panose="020B0604020202020204" pitchFamily="34" charset="0"/>
              </a:rPr>
              <a:t> </a:t>
            </a:r>
            <a:r>
              <a:rPr lang="en-US" altLang="en-US" sz="2400" dirty="0" err="1">
                <a:latin typeface="Arial" panose="020B0604020202020204" pitchFamily="34" charset="0"/>
              </a:rPr>
              <a:t>Mbappé</a:t>
            </a:r>
            <a:r>
              <a:rPr lang="en-US" altLang="en-US" sz="2400" dirty="0">
                <a:latin typeface="Arial" panose="020B0604020202020204" pitchFamily="34" charset="0"/>
              </a:rPr>
              <a:t> earned an estimated </a:t>
            </a:r>
            <a:r>
              <a:rPr lang="en-US" altLang="en-US" sz="2400" b="1" dirty="0">
                <a:latin typeface="Arial" panose="020B0604020202020204" pitchFamily="34" charset="0"/>
              </a:rPr>
              <a:t>$120 million</a:t>
            </a:r>
            <a:r>
              <a:rPr lang="en-US" altLang="en-US" sz="2400" dirty="0">
                <a:latin typeface="Arial" panose="020B0604020202020204" pitchFamily="34" charset="0"/>
              </a:rPr>
              <a:t> in 2023, with $100 million from salary and bonuses (including a substantial signing bonus) and $20 million from endorsements. </a:t>
            </a:r>
            <a:endParaRPr lang="en-US" altLang="en-US" sz="2400" dirty="0" smtClean="0">
              <a:latin typeface="Arial" panose="020B0604020202020204" pitchFamily="34" charset="0"/>
            </a:endParaRPr>
          </a:p>
          <a:p>
            <a:pPr eaLnBrk="0" fontAlgn="base" hangingPunct="0">
              <a:spcBef>
                <a:spcPct val="0"/>
              </a:spcBef>
              <a:spcAft>
                <a:spcPct val="0"/>
              </a:spcAft>
              <a:buFontTx/>
              <a:buChar char="•"/>
            </a:pPr>
            <a:r>
              <a:rPr lang="en-US" altLang="en-US" sz="2400" dirty="0" smtClean="0">
                <a:latin typeface="Arial" panose="020B0604020202020204" pitchFamily="34" charset="0"/>
              </a:rPr>
              <a:t>A Nobel prize winner, </a:t>
            </a:r>
            <a:r>
              <a:rPr lang="en-US" altLang="en-US" sz="2400" dirty="0">
                <a:latin typeface="Arial" panose="020B0604020202020204" pitchFamily="34" charset="0"/>
              </a:rPr>
              <a:t>if shared by three</a:t>
            </a:r>
          </a:p>
          <a:p>
            <a:pPr lvl="0" eaLnBrk="0" fontAlgn="base" hangingPunct="0">
              <a:spcBef>
                <a:spcPct val="0"/>
              </a:spcBef>
              <a:spcAft>
                <a:spcPct val="0"/>
              </a:spcAft>
            </a:pPr>
            <a:r>
              <a:rPr lang="en-US" altLang="en-US" sz="2400" dirty="0" smtClean="0">
                <a:latin typeface="Arial" panose="020B0604020202020204" pitchFamily="34" charset="0"/>
              </a:rPr>
              <a:t> on the average earns about $300,000 dollars!!!</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9314724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615081"/>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World Chess Championship figures</a:t>
            </a:r>
            <a:endParaRPr sz="3600" dirty="0"/>
          </a:p>
        </p:txBody>
      </p:sp>
      <p:sp>
        <p:nvSpPr>
          <p:cNvPr id="174" name="TextShape 2"/>
          <p:cNvSpPr txBox="1"/>
          <p:nvPr/>
        </p:nvSpPr>
        <p:spPr>
          <a:xfrm>
            <a:off x="311760" y="1322481"/>
            <a:ext cx="8520120" cy="3416040"/>
          </a:xfrm>
          <a:prstGeom prst="rect">
            <a:avLst/>
          </a:prstGeom>
          <a:noFill/>
          <a:ln>
            <a:noFill/>
          </a:ln>
        </p:spPr>
        <p:txBody>
          <a:bodyPr tIns="91440" bIns="91440"/>
          <a:lstStyle/>
          <a:p>
            <a:r>
              <a:rPr lang="en-US" sz="2400" b="1" dirty="0"/>
              <a:t>Recent Example: 2023 World Chess Championship</a:t>
            </a:r>
          </a:p>
          <a:p>
            <a:r>
              <a:rPr lang="en-US" sz="2400" b="1" dirty="0"/>
              <a:t>Total Prize Fund:</a:t>
            </a:r>
            <a:r>
              <a:rPr lang="en-US" sz="2400" dirty="0"/>
              <a:t> €2 million (approximately $2.2 million USD)</a:t>
            </a:r>
          </a:p>
          <a:p>
            <a:r>
              <a:rPr lang="en-US" sz="2400" b="1" dirty="0"/>
              <a:t>Winner's Share:</a:t>
            </a:r>
            <a:r>
              <a:rPr lang="en-US" sz="2400" dirty="0"/>
              <a:t> 60% of the total prize fund (€1.2 million or about $1.32 million USD)</a:t>
            </a:r>
          </a:p>
          <a:p>
            <a:r>
              <a:rPr lang="en-US" sz="2400" b="1" dirty="0"/>
              <a:t>Runner-up's Share:</a:t>
            </a:r>
            <a:r>
              <a:rPr lang="en-US" sz="2400" dirty="0"/>
              <a:t> 40% of the total prize fund (€800,000 or about $880,000 USD</a:t>
            </a:r>
            <a:r>
              <a:rPr lang="en-US" sz="2400" dirty="0" smtClean="0"/>
              <a:t>) It needs many more days to win, and total prizemoney is much less.</a:t>
            </a:r>
            <a:endParaRPr lang="en-US" sz="2400" dirty="0"/>
          </a:p>
        </p:txBody>
      </p:sp>
    </p:spTree>
    <p:extLst>
      <p:ext uri="{BB962C8B-B14F-4D97-AF65-F5344CB8AC3E}">
        <p14:creationId xmlns:p14="http://schemas.microsoft.com/office/powerpoint/2010/main" val="419827456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What is to be done?</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smtClean="0">
                <a:latin typeface="Arial" panose="020B0604020202020204" pitchFamily="34" charset="0"/>
              </a:rPr>
              <a:t>In this era of marketing we need to make education based competitions popular by making good amount of prizes that inspire humans even to be involved in nonhuman activities like wrestling and boxing. An IMO or IOI winner cannot be thought to possess less skill than champions of any other sports. Sports and entertainments are enjoyed by spectators. We must also find ways so that ordinary human beings, who may not be able to have deep appreciation of the skill of champions of education based skills but would like to appreciate them only when society profusely rewards their feat with significant monetary figures. </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346924112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my country</a:t>
            </a:r>
            <a:endParaRPr lang="en-US" dirty="0"/>
          </a:p>
        </p:txBody>
      </p:sp>
      <p:sp>
        <p:nvSpPr>
          <p:cNvPr id="3" name="Text Placeholder 2"/>
          <p:cNvSpPr>
            <a:spLocks noGrp="1"/>
          </p:cNvSpPr>
          <p:nvPr>
            <p:ph type="body" idx="1"/>
          </p:nvPr>
        </p:nvSpPr>
        <p:spPr/>
        <p:txBody>
          <a:bodyPr>
            <a:normAutofit/>
          </a:bodyPr>
          <a:lstStyle/>
          <a:p>
            <a:r>
              <a:rPr lang="en-US" dirty="0" smtClean="0"/>
              <a:t>Let me take this privilege to request you to bear with me while I pass through several slides on my country.</a:t>
            </a:r>
            <a:endParaRPr lang="en-US" dirty="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1227120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What is to be done?</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a:latin typeface="Arial" panose="020B0604020202020204" pitchFamily="34" charset="0"/>
              </a:rPr>
              <a:t>Before 2010 we did not know performance of our students during IOI. Now with scores available at least leaders and deputy leaders and other guests can enjoy. With online availability many more enthusiasts can enjoy. But this population is much less than that of football or cricket</a:t>
            </a:r>
            <a:r>
              <a:rPr lang="en-US" altLang="en-US" sz="2400" dirty="0" smtClean="0">
                <a:latin typeface="Arial" panose="020B0604020202020204" pitchFamily="34" charset="0"/>
              </a:rPr>
              <a:t>. These events must be made popular among students and faculty members. I am not sure how many teachers and students of relevant disciplines are curious about this week’s IOI events. But in world cup football, cricket and Olympics there will be no dearth of spectators.</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13278872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What is to be done?</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smtClean="0">
                <a:latin typeface="Arial" panose="020B0604020202020204" pitchFamily="34" charset="0"/>
              </a:rPr>
              <a:t>We can make events of solving problems in minimum time and give rewards. A motionless game like chess also received some popularity when televised. Ordinary spectators may not understand the depth of a move but  large sums will inspire them to follow</a:t>
            </a:r>
            <a:r>
              <a:rPr lang="en-US" altLang="en-US" sz="2400" dirty="0" smtClean="0">
                <a:latin typeface="Arial" panose="020B0604020202020204" pitchFamily="34" charset="0"/>
              </a:rPr>
              <a:t>. We must think of ways to popularize IOI and other academic contests.</a:t>
            </a:r>
            <a:endParaRPr lang="en-US" altLang="en-US" sz="2400" dirty="0" smtClean="0">
              <a:latin typeface="Arial" panose="020B0604020202020204" pitchFamily="34" charset="0"/>
            </a:endParaRPr>
          </a:p>
        </p:txBody>
      </p:sp>
    </p:spTree>
    <p:extLst>
      <p:ext uri="{BB962C8B-B14F-4D97-AF65-F5344CB8AC3E}">
        <p14:creationId xmlns:p14="http://schemas.microsoft.com/office/powerpoint/2010/main" val="172339014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57240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What is to be done?</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a:latin typeface="Arial" panose="020B0604020202020204" pitchFamily="34" charset="0"/>
              </a:rPr>
              <a:t>Once upon a time in Bangladesh in secondary level exams an exam script used to be marked at 100. There were many students who excelled in obtaining over all total highest marks that too in different exams. List of best 20 students used to be published in national dailies. This was a big impetus for all good students of each school and college work hard for the whole year. With the introduction of GPA system such healthy competition has ceased to exist. </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199339358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138384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 Necessity of knowledge workers</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smtClean="0">
                <a:latin typeface="Arial" panose="020B0604020202020204" pitchFamily="34" charset="0"/>
              </a:rPr>
              <a:t> If even ordinary people fail to appreciate usefulness of the knowledge workers in moving the human civilization forward through processing information of astronomical scale, leaders of the society  should not fall short. They should create avenues and impetus for young people to pursue the profession of knowledge workers. We need them in exponential scale not only for processing exponential amount of information but also for the introduction of so many multidisciplinary areas of research.</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425346789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0" y="444960"/>
            <a:ext cx="8831880" cy="1383840"/>
          </a:xfrm>
          <a:prstGeom prst="rect">
            <a:avLst/>
          </a:prstGeom>
          <a:noFill/>
          <a:ln>
            <a:noFill/>
          </a:ln>
        </p:spPr>
        <p:txBody>
          <a:bodyPr tIns="91440" bIns="91440"/>
          <a:lstStyle/>
          <a:p>
            <a:pPr algn="ctr">
              <a:lnSpc>
                <a:spcPct val="100000"/>
              </a:lnSpc>
            </a:pPr>
            <a:r>
              <a:rPr lang="en-US" sz="3600" dirty="0" smtClean="0">
                <a:solidFill>
                  <a:srgbClr val="000000"/>
                </a:solidFill>
                <a:latin typeface="Arial"/>
                <a:ea typeface="Arial"/>
              </a:rPr>
              <a:t> Necessity of knowledge workers</a:t>
            </a:r>
            <a:endParaRPr sz="3600" dirty="0"/>
          </a:p>
        </p:txBody>
      </p:sp>
      <p:sp>
        <p:nvSpPr>
          <p:cNvPr id="174" name="TextShape 2"/>
          <p:cNvSpPr txBox="1"/>
          <p:nvPr/>
        </p:nvSpPr>
        <p:spPr>
          <a:xfrm>
            <a:off x="311760" y="1216155"/>
            <a:ext cx="8520120" cy="3416040"/>
          </a:xfrm>
          <a:prstGeom prst="rect">
            <a:avLst/>
          </a:prstGeom>
          <a:noFill/>
          <a:ln>
            <a:noFill/>
          </a:ln>
        </p:spPr>
        <p:txBody>
          <a:bodyPr tIns="91440" bIns="91440"/>
          <a:lstStyle/>
          <a:p>
            <a:pPr lvl="0" eaLnBrk="0" fontAlgn="base" hangingPunct="0">
              <a:spcBef>
                <a:spcPct val="0"/>
              </a:spcBef>
              <a:spcAft>
                <a:spcPct val="0"/>
              </a:spcAft>
            </a:pPr>
            <a:r>
              <a:rPr lang="en-US" altLang="en-US" sz="2400" dirty="0" smtClean="0">
                <a:latin typeface="Arial" panose="020B0604020202020204" pitchFamily="34" charset="0"/>
              </a:rPr>
              <a:t> Different incentive schemes should be introduced to motivate researchers to solve problems that have stopped the progress. Clay Mathematics Institute formulated 7 Millennium problems and in two years to Russian Mathematician </a:t>
            </a:r>
            <a:r>
              <a:rPr lang="en-US" altLang="en-US" sz="2400" dirty="0" err="1" smtClean="0">
                <a:latin typeface="Arial" panose="020B0604020202020204" pitchFamily="34" charset="0"/>
              </a:rPr>
              <a:t>Grigorii</a:t>
            </a:r>
            <a:r>
              <a:rPr lang="en-US" altLang="en-US" sz="2400" dirty="0" smtClean="0">
                <a:latin typeface="Arial" panose="020B0604020202020204" pitchFamily="34" charset="0"/>
              </a:rPr>
              <a:t> Perelman solved the Poincare conjecture but failed to follow easy path by receiving the big monetary rewards. I am sure in this world of marketing </a:t>
            </a:r>
            <a:r>
              <a:rPr lang="en-US" altLang="en-US" sz="2400" dirty="0" smtClean="0">
                <a:latin typeface="Arial" panose="020B0604020202020204" pitchFamily="34" charset="0"/>
              </a:rPr>
              <a:t>not </a:t>
            </a:r>
            <a:r>
              <a:rPr lang="en-US" altLang="en-US" sz="2400" dirty="0" smtClean="0">
                <a:latin typeface="Arial" panose="020B0604020202020204" pitchFamily="34" charset="0"/>
              </a:rPr>
              <a:t>too many scientists will follow his footprint, will receive the award and lead better life and inspire others to spend time on solving difficult problems and earn for his whole life a fraction of the money a footballer earns in a year!!! </a:t>
            </a:r>
            <a:endParaRPr lang="en-US" altLang="en-US" sz="2400" dirty="0">
              <a:latin typeface="Arial" panose="020B0604020202020204" pitchFamily="34" charset="0"/>
            </a:endParaRPr>
          </a:p>
        </p:txBody>
      </p:sp>
    </p:spTree>
    <p:extLst>
      <p:ext uri="{BB962C8B-B14F-4D97-AF65-F5344CB8AC3E}">
        <p14:creationId xmlns:p14="http://schemas.microsoft.com/office/powerpoint/2010/main" val="263689182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490320" y="450000"/>
            <a:ext cx="6367320" cy="4090320"/>
          </a:xfrm>
          <a:prstGeom prst="rect">
            <a:avLst/>
          </a:prstGeom>
          <a:noFill/>
          <a:ln>
            <a:noFill/>
          </a:ln>
        </p:spPr>
        <p:txBody>
          <a:bodyPr tIns="91440" bIns="91440" anchor="ctr"/>
          <a:lstStyle/>
          <a:p>
            <a:pPr algn="ctr">
              <a:lnSpc>
                <a:spcPct val="100000"/>
              </a:lnSpc>
            </a:pPr>
            <a:r>
              <a:rPr lang="en-US" sz="4800" strike="noStrike" dirty="0">
                <a:solidFill>
                  <a:srgbClr val="000000"/>
                </a:solidFill>
                <a:latin typeface="Arial"/>
                <a:ea typeface="Arial"/>
              </a:rPr>
              <a:t>Thank you very much for your passionate hearing</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Shape 1"/>
          <p:cNvSpPr txBox="1"/>
          <p:nvPr/>
        </p:nvSpPr>
        <p:spPr>
          <a:xfrm>
            <a:off x="311760" y="444960"/>
            <a:ext cx="8520120" cy="572400"/>
          </a:xfrm>
          <a:prstGeom prst="rect">
            <a:avLst/>
          </a:prstGeom>
          <a:noFill/>
          <a:ln>
            <a:noFill/>
          </a:ln>
        </p:spPr>
        <p:txBody>
          <a:bodyPr tIns="91440" bIns="91440"/>
          <a:lstStyle/>
          <a:p>
            <a:pPr algn="ctr">
              <a:lnSpc>
                <a:spcPct val="100000"/>
              </a:lnSpc>
            </a:pPr>
            <a:r>
              <a:rPr lang="en-US" sz="2800" strike="noStrike">
                <a:solidFill>
                  <a:srgbClr val="000000"/>
                </a:solidFill>
                <a:latin typeface="Arial"/>
                <a:ea typeface="Arial"/>
              </a:rPr>
              <a:t>About my country</a:t>
            </a:r>
            <a:endParaRPr/>
          </a:p>
        </p:txBody>
      </p:sp>
      <p:sp>
        <p:nvSpPr>
          <p:cNvPr id="171" name="TextShape 2"/>
          <p:cNvSpPr txBox="1"/>
          <p:nvPr/>
        </p:nvSpPr>
        <p:spPr>
          <a:xfrm>
            <a:off x="311760" y="1152360"/>
            <a:ext cx="8831880" cy="3416040"/>
          </a:xfrm>
          <a:prstGeom prst="rect">
            <a:avLst/>
          </a:prstGeom>
          <a:noFill/>
          <a:ln>
            <a:noFill/>
          </a:ln>
        </p:spPr>
        <p:txBody>
          <a:bodyPr tIns="91440" bIns="91440"/>
          <a:lstStyle/>
          <a:p>
            <a:pPr>
              <a:lnSpc>
                <a:spcPct val="100000"/>
              </a:lnSpc>
            </a:pPr>
            <a:r>
              <a:rPr lang="en-US" strike="noStrike" dirty="0">
                <a:solidFill>
                  <a:srgbClr val="595959"/>
                </a:solidFill>
                <a:latin typeface="Arial"/>
                <a:ea typeface="Arial"/>
              </a:rPr>
              <a:t>				    </a:t>
            </a:r>
            <a:r>
              <a:rPr lang="en-US" sz="1200" b="1" strike="noStrike" dirty="0">
                <a:solidFill>
                  <a:srgbClr val="0097A7"/>
                </a:solidFill>
                <a:latin typeface="Arial"/>
                <a:ea typeface="Arial"/>
              </a:rPr>
              <a:t>Capital Dhaka</a:t>
            </a:r>
            <a:r>
              <a:rPr lang="en-US" sz="1200" strike="noStrike" dirty="0">
                <a:solidFill>
                  <a:srgbClr val="595959"/>
                </a:solidFill>
                <a:latin typeface="Arial"/>
                <a:ea typeface="Arial"/>
              </a:rPr>
              <a:t>	</a:t>
            </a:r>
            <a:r>
              <a:rPr lang="en-US" sz="1200" strike="noStrike" dirty="0">
                <a:solidFill>
                  <a:srgbClr val="212121"/>
                </a:solidFill>
                <a:latin typeface="Arial"/>
                <a:ea typeface="Arial"/>
              </a:rPr>
              <a:t>(</a:t>
            </a:r>
            <a:r>
              <a:rPr lang="en-US" sz="1200" u="sng" strike="noStrike" dirty="0">
                <a:solidFill>
                  <a:srgbClr val="0097A7"/>
                </a:solidFill>
                <a:latin typeface="Arial"/>
                <a:ea typeface="Arial"/>
                <a:hlinkClick r:id="rId2"/>
              </a:rPr>
              <a:t>23°42′,N 90°21′E</a:t>
            </a:r>
            <a:r>
              <a:rPr lang="en-US" sz="1200" strike="noStrike" dirty="0">
                <a:solidFill>
                  <a:srgbClr val="212121"/>
                </a:solidFill>
                <a:latin typeface="Arial"/>
                <a:ea typeface="Arial"/>
              </a:rPr>
              <a:t> )</a:t>
            </a:r>
            <a:endParaRPr dirty="0"/>
          </a:p>
          <a:p>
            <a:pPr>
              <a:lnSpc>
                <a:spcPct val="100000"/>
              </a:lnSpc>
            </a:pPr>
            <a:r>
              <a:rPr lang="en-US" sz="1200" strike="noStrike" dirty="0">
                <a:solidFill>
                  <a:srgbClr val="595959"/>
                </a:solidFill>
                <a:latin typeface="Arial"/>
                <a:ea typeface="Arial"/>
              </a:rPr>
              <a:t>				      </a:t>
            </a:r>
            <a:r>
              <a:rPr lang="en-US" sz="1200" strike="noStrike" dirty="0">
                <a:solidFill>
                  <a:srgbClr val="0097A7"/>
                </a:solidFill>
                <a:latin typeface="Arial"/>
                <a:ea typeface="Arial"/>
              </a:rPr>
              <a:t>Official lang. Bangla, Other English			                                     	  	                                                 E</a:t>
            </a:r>
            <a:r>
              <a:rPr lang="en-US" sz="1200" b="1" u="sng" strike="noStrike" dirty="0">
                <a:solidFill>
                  <a:srgbClr val="0097A7"/>
                </a:solidFill>
                <a:latin typeface="Arial"/>
                <a:ea typeface="Arial"/>
                <a:hlinkClick r:id="rId3"/>
              </a:rPr>
              <a:t>thnic groups</a:t>
            </a:r>
            <a:r>
              <a:rPr lang="en-US" sz="1200" strike="noStrike" dirty="0">
                <a:solidFill>
                  <a:srgbClr val="0097A7"/>
                </a:solidFill>
                <a:latin typeface="Arial"/>
                <a:ea typeface="Arial"/>
              </a:rPr>
              <a:t> </a:t>
            </a:r>
            <a:r>
              <a:rPr lang="en-US" sz="1200" strike="noStrike" dirty="0">
                <a:solidFill>
                  <a:srgbClr val="595959"/>
                </a:solidFill>
                <a:latin typeface="Arial"/>
                <a:ea typeface="Arial"/>
              </a:rPr>
              <a:t>98% </a:t>
            </a:r>
            <a:r>
              <a:rPr lang="en-US" sz="1200" u="sng" strike="noStrike" dirty="0">
                <a:solidFill>
                  <a:srgbClr val="0097A7"/>
                </a:solidFill>
                <a:latin typeface="Arial"/>
                <a:ea typeface="Arial"/>
                <a:hlinkClick r:id="rId4"/>
              </a:rPr>
              <a:t>Bengali</a:t>
            </a:r>
            <a:r>
              <a:rPr lang="en-US" sz="1200" strike="noStrike" dirty="0">
                <a:solidFill>
                  <a:srgbClr val="595959"/>
                </a:solidFill>
                <a:latin typeface="Arial"/>
                <a:ea typeface="Arial"/>
              </a:rPr>
              <a:t> 2% </a:t>
            </a:r>
            <a:r>
              <a:rPr lang="en-US" sz="1200" u="sng" strike="noStrike" dirty="0">
                <a:solidFill>
                  <a:srgbClr val="0097A7"/>
                </a:solidFill>
                <a:latin typeface="Arial"/>
                <a:ea typeface="Arial"/>
                <a:hlinkClick r:id="rId5"/>
              </a:rPr>
              <a:t>other</a:t>
            </a:r>
            <a:endParaRPr dirty="0"/>
          </a:p>
          <a:p>
            <a:pPr>
              <a:lnSpc>
                <a:spcPct val="100000"/>
              </a:lnSpc>
            </a:pPr>
            <a:r>
              <a:rPr lang="en-US" sz="1200" strike="noStrike" dirty="0" err="1">
                <a:solidFill>
                  <a:srgbClr val="595959"/>
                </a:solidFill>
                <a:latin typeface="Arial"/>
                <a:ea typeface="Arial"/>
              </a:rPr>
              <a:t>Religion</a:t>
            </a:r>
            <a:r>
              <a:rPr lang="en-US" sz="1200" u="sng" strike="noStrike" dirty="0" err="1">
                <a:solidFill>
                  <a:srgbClr val="0097A7"/>
                </a:solidFill>
                <a:latin typeface="Arial"/>
                <a:ea typeface="Arial"/>
                <a:hlinkClick r:id="rId6"/>
              </a:rPr>
              <a:t>Islam</a:t>
            </a:r>
            <a:r>
              <a:rPr lang="en-US" sz="1200" strike="noStrike" dirty="0">
                <a:solidFill>
                  <a:srgbClr val="595959"/>
                </a:solidFill>
                <a:latin typeface="Arial"/>
                <a:ea typeface="Arial"/>
              </a:rPr>
              <a:t> </a:t>
            </a:r>
            <a:r>
              <a:rPr lang="en-US" sz="1200" u="sng" strike="noStrike" baseline="30000" dirty="0">
                <a:solidFill>
                  <a:srgbClr val="0097A7"/>
                </a:solidFill>
                <a:latin typeface="Arial"/>
                <a:ea typeface="Arial"/>
                <a:hlinkClick r:id="rId7"/>
              </a:rPr>
              <a:t>[c]</a:t>
            </a:r>
            <a:r>
              <a:rPr lang="en-US" sz="1200" strike="noStrike" dirty="0">
                <a:solidFill>
                  <a:srgbClr val="595959"/>
                </a:solidFill>
                <a:latin typeface="Arial"/>
                <a:ea typeface="Arial"/>
              </a:rPr>
              <a:t> and </a:t>
            </a:r>
            <a:r>
              <a:rPr lang="en-US" sz="1200" strike="noStrike" dirty="0" err="1">
                <a:solidFill>
                  <a:srgbClr val="595959"/>
                </a:solidFill>
                <a:latin typeface="Arial"/>
                <a:ea typeface="Arial"/>
              </a:rPr>
              <a:t>Hinduni</a:t>
            </a:r>
            <a:r>
              <a:rPr lang="en-US" sz="1200" strike="noStrike" dirty="0">
                <a:solidFill>
                  <a:srgbClr val="595959"/>
                </a:solidFill>
                <a:latin typeface="Arial"/>
                <a:ea typeface="Arial"/>
              </a:rPr>
              <a:t>                  </a:t>
            </a:r>
            <a:r>
              <a:rPr lang="en-US" sz="1200" strike="noStrike" dirty="0" err="1">
                <a:solidFill>
                  <a:srgbClr val="595959"/>
                </a:solidFill>
                <a:latin typeface="Arial"/>
                <a:ea typeface="Arial"/>
              </a:rPr>
              <a:t>sm</a:t>
            </a:r>
            <a:r>
              <a:rPr lang="en-US" sz="1200" strike="noStrike" dirty="0">
                <a:solidFill>
                  <a:srgbClr val="595959"/>
                </a:solidFill>
                <a:latin typeface="Arial"/>
                <a:ea typeface="Arial"/>
              </a:rPr>
              <a:t> </a:t>
            </a:r>
            <a:r>
              <a:rPr lang="en-US" sz="1200" strike="noStrike" baseline="30000" dirty="0">
                <a:solidFill>
                  <a:srgbClr val="595959"/>
                </a:solidFill>
                <a:latin typeface="Arial"/>
                <a:ea typeface="Arial"/>
              </a:rPr>
              <a:t>[5]                               </a:t>
            </a:r>
            <a:r>
              <a:rPr lang="en-US" sz="1200" u="sng" strike="noStrike" dirty="0" err="1">
                <a:solidFill>
                  <a:srgbClr val="0097A7"/>
                </a:solidFill>
                <a:latin typeface="Arial"/>
                <a:ea typeface="Arial"/>
                <a:hlinkClick r:id="rId8"/>
              </a:rPr>
              <a:t>Decl</a:t>
            </a:r>
            <a:r>
              <a:rPr lang="en-US" sz="1200" u="sng" strike="noStrike" dirty="0">
                <a:solidFill>
                  <a:srgbClr val="0097A7"/>
                </a:solidFill>
                <a:latin typeface="Arial"/>
                <a:ea typeface="Arial"/>
                <a:hlinkClick r:id="rId8"/>
              </a:rPr>
              <a:t> of Independence</a:t>
            </a:r>
            <a:r>
              <a:rPr lang="en-US" sz="1200" strike="noStrike" dirty="0">
                <a:solidFill>
                  <a:srgbClr val="595959"/>
                </a:solidFill>
                <a:latin typeface="Arial"/>
                <a:ea typeface="Arial"/>
              </a:rPr>
              <a:t> 26 Mar 1971 </a:t>
            </a:r>
            <a:endParaRPr dirty="0"/>
          </a:p>
          <a:p>
            <a:pPr>
              <a:lnSpc>
                <a:spcPct val="100000"/>
              </a:lnSpc>
            </a:pPr>
            <a:r>
              <a:rPr lang="en-US" sz="1200" u="sng" strike="noStrike" dirty="0">
                <a:solidFill>
                  <a:srgbClr val="0097A7"/>
                </a:solidFill>
                <a:latin typeface="Arial"/>
                <a:ea typeface="Arial"/>
                <a:hlinkClick r:id="rId9"/>
              </a:rPr>
              <a:t>                                                                                            Liberation of Bangladesh</a:t>
            </a:r>
            <a:r>
              <a:rPr lang="en-US" sz="1200" strike="noStrike" dirty="0">
                <a:solidFill>
                  <a:srgbClr val="595959"/>
                </a:solidFill>
                <a:latin typeface="Arial"/>
                <a:ea typeface="Arial"/>
              </a:rPr>
              <a:t>16 Dec 1971  - </a:t>
            </a:r>
            <a:endParaRPr dirty="0"/>
          </a:p>
          <a:p>
            <a:pPr>
              <a:lnSpc>
                <a:spcPct val="100000"/>
              </a:lnSpc>
            </a:pPr>
            <a:r>
              <a:rPr lang="en-US" sz="1200" u="sng" strike="noStrike" dirty="0">
                <a:solidFill>
                  <a:srgbClr val="0097A7"/>
                </a:solidFill>
                <a:latin typeface="Arial"/>
                <a:ea typeface="Arial"/>
                <a:hlinkClick r:id="rId10"/>
              </a:rPr>
              <a:t>                                                                                            Constitution</a:t>
            </a:r>
            <a:r>
              <a:rPr lang="en-US" sz="1200" strike="noStrike" dirty="0">
                <a:solidFill>
                  <a:srgbClr val="595959"/>
                </a:solidFill>
                <a:latin typeface="Arial"/>
                <a:ea typeface="Arial"/>
              </a:rPr>
              <a:t> 4 Nov 1972  Area </a:t>
            </a:r>
            <a:r>
              <a:rPr lang="en-US" sz="1200" strike="noStrike" dirty="0" smtClean="0">
                <a:solidFill>
                  <a:srgbClr val="595959"/>
                </a:solidFill>
                <a:latin typeface="Arial"/>
                <a:ea typeface="Arial"/>
              </a:rPr>
              <a:t>147,630</a:t>
            </a:r>
            <a:r>
              <a:rPr lang="en-US" sz="1200" strike="noStrike" dirty="0">
                <a:solidFill>
                  <a:srgbClr val="595959"/>
                </a:solidFill>
                <a:latin typeface="Arial"/>
                <a:ea typeface="Arial"/>
              </a:rPr>
              <a:t> km</a:t>
            </a:r>
            <a:r>
              <a:rPr lang="en-US" sz="1200" strike="noStrike" baseline="30000" dirty="0">
                <a:solidFill>
                  <a:srgbClr val="595959"/>
                </a:solidFill>
                <a:latin typeface="Arial"/>
                <a:ea typeface="Arial"/>
              </a:rPr>
              <a:t>2</a:t>
            </a:r>
            <a:r>
              <a:rPr lang="en-US" sz="1200" strike="noStrike" dirty="0">
                <a:solidFill>
                  <a:srgbClr val="595959"/>
                </a:solidFill>
                <a:latin typeface="Arial"/>
                <a:ea typeface="Arial"/>
              </a:rPr>
              <a:t> (</a:t>
            </a:r>
            <a:r>
              <a:rPr lang="en-US" sz="1200" u="sng" strike="noStrike" dirty="0">
                <a:solidFill>
                  <a:srgbClr val="0097A7"/>
                </a:solidFill>
                <a:latin typeface="Arial"/>
                <a:ea typeface="Arial"/>
                <a:hlinkClick r:id="rId11"/>
              </a:rPr>
              <a:t>94th</a:t>
            </a:r>
            <a:r>
              <a:rPr lang="en-US" sz="1200" strike="noStrike" dirty="0" smtClean="0">
                <a:solidFill>
                  <a:srgbClr val="595959"/>
                </a:solidFill>
                <a:latin typeface="Arial"/>
                <a:ea typeface="Arial"/>
              </a:rPr>
              <a:t>), 580 km coast line </a:t>
            </a:r>
            <a:r>
              <a:rPr lang="en-US" sz="1200" strike="noStrike" dirty="0">
                <a:solidFill>
                  <a:srgbClr val="595959"/>
                </a:solidFill>
                <a:latin typeface="Arial"/>
                <a:ea typeface="Arial"/>
              </a:rPr>
              <a:t>6.4% Water
56,977 </a:t>
            </a:r>
            <a:r>
              <a:rPr lang="en-US" sz="1200" strike="noStrike" dirty="0" err="1">
                <a:solidFill>
                  <a:srgbClr val="595959"/>
                </a:solidFill>
                <a:latin typeface="Arial"/>
                <a:ea typeface="Arial"/>
              </a:rPr>
              <a:t>sq</a:t>
            </a:r>
            <a:r>
              <a:rPr lang="en-US" sz="1200" strike="noStrike" dirty="0">
                <a:solidFill>
                  <a:srgbClr val="595959"/>
                </a:solidFill>
                <a:latin typeface="Arial"/>
                <a:ea typeface="Arial"/>
              </a:rPr>
              <a:t> mi                                                                        Population: </a:t>
            </a:r>
            <a:r>
              <a:rPr lang="en-US" sz="1200" strike="noStrike" dirty="0" smtClean="0">
                <a:solidFill>
                  <a:srgbClr val="595959"/>
                </a:solidFill>
                <a:latin typeface="Arial"/>
                <a:ea typeface="Arial"/>
              </a:rPr>
              <a:t>172,954,000(</a:t>
            </a:r>
            <a:r>
              <a:rPr lang="en-US" sz="1200" u="sng" strike="noStrike" dirty="0" smtClean="0">
                <a:solidFill>
                  <a:srgbClr val="0097A7"/>
                </a:solidFill>
                <a:latin typeface="Arial"/>
                <a:ea typeface="Arial"/>
                <a:hlinkClick r:id="rId12"/>
              </a:rPr>
              <a:t>8th</a:t>
            </a:r>
            <a:r>
              <a:rPr lang="en-US" sz="1200" strike="noStrike" dirty="0">
                <a:solidFill>
                  <a:srgbClr val="595959"/>
                </a:solidFill>
                <a:latin typeface="Arial"/>
                <a:ea typeface="Arial"/>
              </a:rPr>
              <a:t>) - </a:t>
            </a:r>
            <a:r>
              <a:rPr lang="en-US" sz="1200" strike="noStrike" dirty="0" smtClean="0">
                <a:solidFill>
                  <a:srgbClr val="595959"/>
                </a:solidFill>
                <a:latin typeface="Arial"/>
                <a:ea typeface="Arial"/>
              </a:rPr>
              <a:t>Density1,172/km</a:t>
            </a:r>
            <a:r>
              <a:rPr lang="en-US" sz="1200" strike="noStrike" baseline="30000" dirty="0" smtClean="0">
                <a:solidFill>
                  <a:srgbClr val="595959"/>
                </a:solidFill>
                <a:latin typeface="Arial"/>
                <a:ea typeface="Arial"/>
              </a:rPr>
              <a:t>2</a:t>
            </a:r>
            <a:r>
              <a:rPr lang="en-US" sz="1200" strike="noStrike" dirty="0">
                <a:solidFill>
                  <a:srgbClr val="595959"/>
                </a:solidFill>
                <a:latin typeface="Arial"/>
                <a:ea typeface="Arial"/>
              </a:rPr>
              <a:t> (</a:t>
            </a:r>
            <a:r>
              <a:rPr lang="en-US" sz="1200" u="sng" strike="noStrike" dirty="0">
                <a:solidFill>
                  <a:srgbClr val="0097A7"/>
                </a:solidFill>
                <a:latin typeface="Arial"/>
                <a:ea typeface="Arial"/>
                <a:hlinkClick r:id="rId13"/>
              </a:rPr>
              <a:t>12th</a:t>
            </a:r>
            <a:r>
              <a:rPr lang="en-US" sz="1200" strike="noStrike" dirty="0" smtClean="0">
                <a:solidFill>
                  <a:srgbClr val="595959"/>
                </a:solidFill>
                <a:latin typeface="Arial"/>
                <a:ea typeface="Arial"/>
              </a:rPr>
              <a:t>), </a:t>
            </a:r>
            <a:r>
              <a:rPr lang="en-US" sz="1200" strike="noStrike" dirty="0" err="1" smtClean="0">
                <a:solidFill>
                  <a:srgbClr val="595959"/>
                </a:solidFill>
                <a:latin typeface="Arial"/>
                <a:ea typeface="Arial"/>
              </a:rPr>
              <a:t>avg</a:t>
            </a:r>
            <a:r>
              <a:rPr lang="en-US" sz="1200" strike="noStrike" dirty="0" smtClean="0">
                <a:solidFill>
                  <a:srgbClr val="595959"/>
                </a:solidFill>
                <a:latin typeface="Arial"/>
                <a:ea typeface="Arial"/>
              </a:rPr>
              <a:t> temp 24 to 32</a:t>
            </a:r>
            <a:r>
              <a:rPr lang="en-US" sz="1200" strike="noStrike" dirty="0">
                <a:solidFill>
                  <a:srgbClr val="595959"/>
                </a:solidFill>
                <a:latin typeface="Arial"/>
                <a:ea typeface="Arial"/>
              </a:rPr>
              <a:t>
                                                                                            GDP PPP 2015 </a:t>
            </a:r>
            <a:r>
              <a:rPr lang="en-US" sz="1200" strike="noStrike" dirty="0" err="1">
                <a:solidFill>
                  <a:srgbClr val="595959"/>
                </a:solidFill>
                <a:latin typeface="Arial"/>
                <a:ea typeface="Arial"/>
              </a:rPr>
              <a:t>est</a:t>
            </a:r>
            <a:r>
              <a:rPr lang="en-US" sz="1200" strike="noStrike" dirty="0">
                <a:solidFill>
                  <a:srgbClr val="595959"/>
                </a:solidFill>
                <a:latin typeface="Arial"/>
                <a:ea typeface="Arial"/>
              </a:rPr>
              <a:t> - $572.440 billion(</a:t>
            </a:r>
            <a:r>
              <a:rPr lang="en-US" sz="1200" u="sng" strike="noStrike" dirty="0">
                <a:solidFill>
                  <a:srgbClr val="0097A7"/>
                </a:solidFill>
                <a:latin typeface="Arial"/>
                <a:ea typeface="Arial"/>
                <a:hlinkClick r:id="rId14"/>
              </a:rPr>
              <a:t>34th</a:t>
            </a:r>
            <a:r>
              <a:rPr lang="en-US" sz="1200" strike="noStrike" dirty="0">
                <a:solidFill>
                  <a:srgbClr val="595959"/>
                </a:solidFill>
                <a:latin typeface="Arial"/>
                <a:ea typeface="Arial"/>
              </a:rPr>
              <a:t>) - Per capita  $3,581</a:t>
            </a:r>
            <a:r>
              <a:rPr lang="en-US" sz="1200" u="sng" strike="noStrike" baseline="30000" dirty="0">
                <a:solidFill>
                  <a:srgbClr val="0097A7"/>
                </a:solidFill>
                <a:latin typeface="Arial"/>
                <a:ea typeface="Arial"/>
                <a:hlinkClick r:id="rId7"/>
              </a:rPr>
              <a:t>[7]</a:t>
            </a:r>
            <a:r>
              <a:rPr lang="en-US" sz="1200" strike="noStrike" dirty="0">
                <a:solidFill>
                  <a:srgbClr val="595959"/>
                </a:solidFill>
                <a:latin typeface="Arial"/>
                <a:ea typeface="Arial"/>
              </a:rPr>
              <a:t> (</a:t>
            </a:r>
            <a:r>
              <a:rPr lang="en-US" sz="1200" u="sng" strike="noStrike" dirty="0">
                <a:solidFill>
                  <a:srgbClr val="0097A7"/>
                </a:solidFill>
                <a:latin typeface="Arial"/>
                <a:ea typeface="Arial"/>
                <a:hlinkClick r:id="rId15"/>
              </a:rPr>
              <a:t>144th</a:t>
            </a:r>
            <a:r>
              <a:rPr lang="en-US" sz="1200" strike="noStrike" dirty="0">
                <a:solidFill>
                  <a:srgbClr val="595959"/>
                </a:solidFill>
                <a:latin typeface="Arial"/>
                <a:ea typeface="Arial"/>
              </a:rPr>
              <a:t>)                                                                   Per capita$3,581 (</a:t>
            </a:r>
            <a:r>
              <a:rPr lang="en-US" sz="1200" u="sng" strike="noStrike" dirty="0">
                <a:solidFill>
                  <a:srgbClr val="0097A7"/>
                </a:solidFill>
                <a:latin typeface="Arial"/>
                <a:ea typeface="Arial"/>
                <a:hlinkClick r:id="rId15"/>
              </a:rPr>
              <a:t>144th</a:t>
            </a:r>
            <a:r>
              <a:rPr lang="en-US" sz="1200" strike="noStrike" dirty="0">
                <a:solidFill>
                  <a:srgbClr val="595959"/>
                </a:solidFill>
                <a:latin typeface="Arial"/>
                <a:ea typeface="Arial"/>
              </a:rPr>
              <a:t>) Currency Taka Time zone                                        B                                                                                          BST(UTC+6),  Date format </a:t>
            </a:r>
            <a:r>
              <a:rPr lang="en-US" sz="1200" strike="noStrike" dirty="0" err="1">
                <a:solidFill>
                  <a:srgbClr val="595959"/>
                </a:solidFill>
                <a:latin typeface="Arial"/>
                <a:ea typeface="Arial"/>
              </a:rPr>
              <a:t>dd</a:t>
            </a:r>
            <a:r>
              <a:rPr lang="en-US" sz="1200" strike="noStrike" dirty="0">
                <a:solidFill>
                  <a:srgbClr val="595959"/>
                </a:solidFill>
                <a:latin typeface="Arial"/>
                <a:ea typeface="Arial"/>
              </a:rPr>
              <a:t>-mm-</a:t>
            </a:r>
            <a:r>
              <a:rPr lang="en-US" sz="1200" strike="noStrike" dirty="0" err="1">
                <a:solidFill>
                  <a:srgbClr val="595959"/>
                </a:solidFill>
                <a:latin typeface="Arial"/>
                <a:ea typeface="Arial"/>
              </a:rPr>
              <a:t>yyyy</a:t>
            </a:r>
            <a:r>
              <a:rPr lang="en-US" sz="1200" strike="noStrike" dirty="0">
                <a:solidFill>
                  <a:srgbClr val="595959"/>
                </a:solidFill>
                <a:latin typeface="Arial"/>
                <a:ea typeface="Arial"/>
              </a:rPr>
              <a:t> Drives on the left       </a:t>
            </a:r>
            <a:endParaRPr dirty="0"/>
          </a:p>
          <a:p>
            <a:pPr>
              <a:lnSpc>
                <a:spcPct val="100000"/>
              </a:lnSpc>
            </a:pPr>
            <a:r>
              <a:rPr lang="en-US" sz="1200" strike="noStrike" dirty="0">
                <a:solidFill>
                  <a:srgbClr val="595959"/>
                </a:solidFill>
                <a:latin typeface="Arial"/>
                <a:ea typeface="Arial"/>
              </a:rPr>
              <a:t>				       Notable personalities- Father of the nation </a:t>
            </a:r>
            <a:r>
              <a:rPr lang="en-US" sz="1200" strike="noStrike" dirty="0" err="1">
                <a:solidFill>
                  <a:srgbClr val="595959"/>
                </a:solidFill>
                <a:latin typeface="Arial"/>
                <a:ea typeface="Arial"/>
              </a:rPr>
              <a:t>Bangabandhu</a:t>
            </a:r>
            <a:r>
              <a:rPr lang="en-US" sz="1200" strike="noStrike" dirty="0">
                <a:solidFill>
                  <a:srgbClr val="595959"/>
                </a:solidFill>
                <a:latin typeface="Arial"/>
                <a:ea typeface="Arial"/>
              </a:rPr>
              <a:t> Sheikh             M  	 	 	                             </a:t>
            </a:r>
            <a:r>
              <a:rPr lang="en-US" sz="1200" strike="noStrike" dirty="0" err="1">
                <a:solidFill>
                  <a:srgbClr val="595959"/>
                </a:solidFill>
                <a:latin typeface="Arial"/>
                <a:ea typeface="Arial"/>
              </a:rPr>
              <a:t>Mujibur</a:t>
            </a:r>
            <a:r>
              <a:rPr lang="en-US" sz="1200" strike="noStrike" dirty="0">
                <a:solidFill>
                  <a:srgbClr val="595959"/>
                </a:solidFill>
                <a:latin typeface="Arial"/>
                <a:ea typeface="Arial"/>
              </a:rPr>
              <a:t> Rahman, </a:t>
            </a:r>
            <a:r>
              <a:rPr lang="en-US" sz="1200" strike="noStrike" dirty="0" err="1">
                <a:solidFill>
                  <a:srgbClr val="595959"/>
                </a:solidFill>
                <a:latin typeface="Arial"/>
                <a:ea typeface="Arial"/>
              </a:rPr>
              <a:t>Rabindra</a:t>
            </a:r>
            <a:r>
              <a:rPr lang="en-US" sz="1200" strike="noStrike" dirty="0">
                <a:solidFill>
                  <a:srgbClr val="595959"/>
                </a:solidFill>
                <a:latin typeface="Arial"/>
                <a:ea typeface="Arial"/>
              </a:rPr>
              <a:t> </a:t>
            </a:r>
            <a:r>
              <a:rPr lang="en-US" sz="1200" strike="noStrike" dirty="0" err="1">
                <a:solidFill>
                  <a:srgbClr val="595959"/>
                </a:solidFill>
                <a:latin typeface="Arial"/>
                <a:ea typeface="Arial"/>
              </a:rPr>
              <a:t>Nath</a:t>
            </a:r>
            <a:r>
              <a:rPr lang="en-US" sz="1200" strike="noStrike" dirty="0">
                <a:solidFill>
                  <a:srgbClr val="595959"/>
                </a:solidFill>
                <a:latin typeface="Arial"/>
                <a:ea typeface="Arial"/>
              </a:rPr>
              <a:t> Tagore(NL 1913), Amartya Sen	                                                                        (NL, 1998), Muhammad </a:t>
            </a:r>
            <a:r>
              <a:rPr lang="en-US" sz="1200" strike="noStrike" dirty="0" err="1">
                <a:solidFill>
                  <a:srgbClr val="595959"/>
                </a:solidFill>
                <a:latin typeface="Arial"/>
                <a:ea typeface="Arial"/>
              </a:rPr>
              <a:t>Yunus</a:t>
            </a:r>
            <a:r>
              <a:rPr lang="en-US" sz="1200" strike="noStrike" dirty="0">
                <a:solidFill>
                  <a:srgbClr val="595959"/>
                </a:solidFill>
                <a:latin typeface="Arial"/>
                <a:ea typeface="Arial"/>
              </a:rPr>
              <a:t>(NL, 2006), </a:t>
            </a:r>
            <a:r>
              <a:rPr lang="en-US" sz="1200" strike="noStrike" dirty="0" err="1">
                <a:solidFill>
                  <a:srgbClr val="595959"/>
                </a:solidFill>
                <a:latin typeface="Arial"/>
                <a:ea typeface="Arial"/>
              </a:rPr>
              <a:t>Satyen</a:t>
            </a:r>
            <a:r>
              <a:rPr lang="en-US" sz="1200" strike="noStrike" dirty="0">
                <a:solidFill>
                  <a:srgbClr val="595959"/>
                </a:solidFill>
                <a:latin typeface="Arial"/>
                <a:ea typeface="Arial"/>
              </a:rPr>
              <a:t> Bose, JC Bose</a:t>
            </a:r>
            <a:endParaRPr dirty="0"/>
          </a:p>
          <a:p>
            <a:pPr>
              <a:lnSpc>
                <a:spcPct val="100000"/>
              </a:lnSpc>
            </a:pPr>
            <a:r>
              <a:rPr lang="en-US" sz="1200" strike="noStrike" dirty="0">
                <a:solidFill>
                  <a:srgbClr val="595959"/>
                </a:solidFill>
                <a:latin typeface="Arial"/>
                <a:ea typeface="Arial"/>
              </a:rPr>
              <a:t>				        Primary Level (years 1 to 5), Junior 6-8, Secondary 9-10, Higher               				        Secondary 11-12, 9-10 </a:t>
            </a:r>
            <a:r>
              <a:rPr lang="en-US" sz="1200" strike="noStrike" dirty="0" err="1">
                <a:solidFill>
                  <a:srgbClr val="595959"/>
                </a:solidFill>
                <a:latin typeface="Arial"/>
                <a:ea typeface="Arial"/>
              </a:rPr>
              <a:t>mln</a:t>
            </a:r>
            <a:r>
              <a:rPr lang="en-US" sz="1200" strike="noStrike" dirty="0">
                <a:solidFill>
                  <a:srgbClr val="595959"/>
                </a:solidFill>
                <a:latin typeface="Arial"/>
                <a:ea typeface="Arial"/>
              </a:rPr>
              <a:t> </a:t>
            </a:r>
            <a:r>
              <a:rPr lang="en-US" sz="1200" strike="noStrike" dirty="0" smtClean="0">
                <a:solidFill>
                  <a:srgbClr val="595959"/>
                </a:solidFill>
                <a:latin typeface="Arial"/>
                <a:ea typeface="Arial"/>
              </a:rPr>
              <a:t>  </a:t>
            </a:r>
            <a:r>
              <a:rPr lang="en-US" sz="1200" strike="noStrike" dirty="0">
                <a:solidFill>
                  <a:srgbClr val="595959"/>
                </a:solidFill>
                <a:latin typeface="Arial"/>
                <a:ea typeface="Arial"/>
              </a:rPr>
              <a:t>								</a:t>
            </a:r>
            <a:endParaRPr dirty="0"/>
          </a:p>
          <a:p>
            <a:pPr>
              <a:lnSpc>
                <a:spcPct val="100000"/>
              </a:lnSpc>
            </a:pPr>
            <a:r>
              <a:rPr lang="en-US" sz="1200" strike="noStrike" dirty="0">
                <a:solidFill>
                  <a:srgbClr val="595959"/>
                </a:solidFill>
                <a:latin typeface="Arial"/>
                <a:ea typeface="Arial"/>
              </a:rPr>
              <a:t>Junior Level (years 6 to 8)</a:t>
            </a:r>
            <a:endParaRPr dirty="0"/>
          </a:p>
          <a:p>
            <a:pPr>
              <a:lnSpc>
                <a:spcPct val="100000"/>
              </a:lnSpc>
            </a:pPr>
            <a:r>
              <a:rPr lang="en-US" sz="1200" strike="noStrike" dirty="0">
                <a:solidFill>
                  <a:srgbClr val="595959"/>
                </a:solidFill>
                <a:latin typeface="Arial"/>
                <a:ea typeface="Arial"/>
              </a:rPr>
              <a:t>Secondary Level (years 9 to 10)</a:t>
            </a:r>
            <a:endParaRPr dirty="0"/>
          </a:p>
          <a:p>
            <a:pPr>
              <a:lnSpc>
                <a:spcPct val="100000"/>
              </a:lnSpc>
            </a:pPr>
            <a:r>
              <a:rPr lang="en-US" sz="1200" strike="noStrike" dirty="0">
                <a:solidFill>
                  <a:srgbClr val="595959"/>
                </a:solidFill>
                <a:latin typeface="Arial"/>
                <a:ea typeface="Arial"/>
              </a:rPr>
              <a:t>Higher Secondary Level (years 11 and 12)</a:t>
            </a:r>
            <a:endParaRPr dirty="0"/>
          </a:p>
          <a:p>
            <a:pPr>
              <a:lnSpc>
                <a:spcPct val="100000"/>
              </a:lnSpc>
            </a:pPr>
            <a:r>
              <a:rPr lang="en-US" sz="1200" strike="noStrike" dirty="0">
                <a:solidFill>
                  <a:srgbClr val="595959"/>
                </a:solidFill>
                <a:latin typeface="Arial"/>
                <a:ea typeface="Arial"/>
              </a:rPr>
              <a:t>Tertiary Level</a:t>
            </a:r>
            <a:endParaRPr dirty="0"/>
          </a:p>
          <a:p>
            <a:pPr>
              <a:lnSpc>
                <a:spcPct val="100000"/>
              </a:lnSpc>
            </a:pPr>
            <a:endParaRPr dirty="0"/>
          </a:p>
        </p:txBody>
      </p:sp>
      <p:pic>
        <p:nvPicPr>
          <p:cNvPr id="172" name="Picture 3"/>
          <p:cNvPicPr/>
          <p:nvPr/>
        </p:nvPicPr>
        <p:blipFill>
          <a:blip r:embed="rId16"/>
          <a:stretch/>
        </p:blipFill>
        <p:spPr>
          <a:xfrm>
            <a:off x="380880" y="1276200"/>
            <a:ext cx="3885840" cy="38818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System in Bangladesh</a:t>
            </a:r>
            <a:endParaRPr lang="en-US" dirty="0"/>
          </a:p>
        </p:txBody>
      </p:sp>
      <p:sp>
        <p:nvSpPr>
          <p:cNvPr id="3" name="Text Placeholder 2"/>
          <p:cNvSpPr>
            <a:spLocks noGrp="1"/>
          </p:cNvSpPr>
          <p:nvPr>
            <p:ph type="body" idx="1"/>
          </p:nvPr>
        </p:nvSpPr>
        <p:spPr/>
        <p:txBody>
          <a:bodyPr>
            <a:normAutofit fontScale="85000" lnSpcReduction="20000"/>
          </a:bodyPr>
          <a:lstStyle/>
          <a:p>
            <a:r>
              <a:rPr lang="en-US" b="1" dirty="0"/>
              <a:t>1. Pre-Primary </a:t>
            </a:r>
            <a:r>
              <a:rPr lang="en-US" b="1" dirty="0" smtClean="0"/>
              <a:t>Education Duration</a:t>
            </a:r>
            <a:r>
              <a:rPr lang="en-US" b="1" dirty="0"/>
              <a:t>:</a:t>
            </a:r>
            <a:r>
              <a:rPr lang="en-US" dirty="0"/>
              <a:t> 1-2 </a:t>
            </a:r>
            <a:r>
              <a:rPr lang="en-US" dirty="0" smtClean="0"/>
              <a:t>years </a:t>
            </a:r>
            <a:r>
              <a:rPr lang="en-US" b="1" dirty="0" smtClean="0"/>
              <a:t>Age </a:t>
            </a:r>
            <a:r>
              <a:rPr lang="en-US" b="1" dirty="0"/>
              <a:t>Group:</a:t>
            </a:r>
            <a:r>
              <a:rPr lang="en-US" dirty="0"/>
              <a:t> 3-5 </a:t>
            </a:r>
            <a:r>
              <a:rPr lang="en-US" dirty="0" smtClean="0"/>
              <a:t>years</a:t>
            </a:r>
          </a:p>
          <a:p>
            <a:r>
              <a:rPr lang="en-US" b="1" dirty="0"/>
              <a:t>Primary </a:t>
            </a:r>
            <a:r>
              <a:rPr lang="en-US" b="1" dirty="0" smtClean="0"/>
              <a:t>Education Duration</a:t>
            </a:r>
            <a:r>
              <a:rPr lang="en-US" b="1" dirty="0"/>
              <a:t>:</a:t>
            </a:r>
            <a:r>
              <a:rPr lang="en-US" dirty="0"/>
              <a:t> 5 years (Grades 1-5</a:t>
            </a:r>
            <a:r>
              <a:rPr lang="en-US" dirty="0" smtClean="0"/>
              <a:t>) </a:t>
            </a:r>
            <a:r>
              <a:rPr lang="en-US" b="1" dirty="0" smtClean="0"/>
              <a:t>Age </a:t>
            </a:r>
            <a:r>
              <a:rPr lang="en-US" b="1" dirty="0"/>
              <a:t>Group:</a:t>
            </a:r>
            <a:r>
              <a:rPr lang="en-US" dirty="0"/>
              <a:t> 6-10 </a:t>
            </a:r>
            <a:r>
              <a:rPr lang="en-US" dirty="0" smtClean="0"/>
              <a:t>years</a:t>
            </a:r>
          </a:p>
          <a:p>
            <a:r>
              <a:rPr lang="en-US" b="1" dirty="0"/>
              <a:t>Secondary </a:t>
            </a:r>
            <a:r>
              <a:rPr lang="en-US" b="1" dirty="0" smtClean="0"/>
              <a:t>Education Divided </a:t>
            </a:r>
            <a:r>
              <a:rPr lang="en-US" b="1" dirty="0"/>
              <a:t>into Two Stages</a:t>
            </a:r>
            <a:r>
              <a:rPr lang="en-US" b="1" dirty="0" smtClean="0"/>
              <a:t>: Junior </a:t>
            </a:r>
            <a:r>
              <a:rPr lang="en-US" b="1" dirty="0"/>
              <a:t>Secondary:</a:t>
            </a:r>
            <a:r>
              <a:rPr lang="en-US" dirty="0"/>
              <a:t> 3 years (Grades 6-8</a:t>
            </a:r>
            <a:r>
              <a:rPr lang="en-US" dirty="0" smtClean="0"/>
              <a:t>) </a:t>
            </a:r>
            <a:r>
              <a:rPr lang="en-US" b="1" dirty="0" smtClean="0"/>
              <a:t>Secondary</a:t>
            </a:r>
            <a:r>
              <a:rPr lang="en-US" b="1" dirty="0"/>
              <a:t>:</a:t>
            </a:r>
            <a:r>
              <a:rPr lang="en-US" dirty="0"/>
              <a:t> 2 years (Grades 9-10</a:t>
            </a:r>
            <a:r>
              <a:rPr lang="en-US" dirty="0" smtClean="0"/>
              <a:t>) </a:t>
            </a:r>
            <a:r>
              <a:rPr lang="en-US" b="1" dirty="0" smtClean="0"/>
              <a:t>Age </a:t>
            </a:r>
            <a:r>
              <a:rPr lang="en-US" b="1" dirty="0"/>
              <a:t>Group:</a:t>
            </a:r>
            <a:r>
              <a:rPr lang="en-US" dirty="0"/>
              <a:t> 11-16 </a:t>
            </a:r>
            <a:r>
              <a:rPr lang="en-US" dirty="0" smtClean="0"/>
              <a:t>years</a:t>
            </a:r>
          </a:p>
          <a:p>
            <a:r>
              <a:rPr lang="en-US" b="1" dirty="0"/>
              <a:t>Higher Secondary </a:t>
            </a:r>
            <a:r>
              <a:rPr lang="en-US" b="1" dirty="0" smtClean="0"/>
              <a:t>Education Duration</a:t>
            </a:r>
            <a:r>
              <a:rPr lang="en-US" b="1" dirty="0"/>
              <a:t>:</a:t>
            </a:r>
            <a:r>
              <a:rPr lang="en-US" dirty="0"/>
              <a:t> 2 years (Grades 11-12</a:t>
            </a:r>
            <a:r>
              <a:rPr lang="en-US" dirty="0" smtClean="0"/>
              <a:t>) </a:t>
            </a:r>
            <a:r>
              <a:rPr lang="en-US" b="1" dirty="0" smtClean="0"/>
              <a:t>Age </a:t>
            </a:r>
            <a:r>
              <a:rPr lang="en-US" b="1" dirty="0"/>
              <a:t>Group:</a:t>
            </a:r>
            <a:r>
              <a:rPr lang="en-US" dirty="0"/>
              <a:t> 16-18 </a:t>
            </a:r>
            <a:r>
              <a:rPr lang="en-US" dirty="0" smtClean="0"/>
              <a:t>years</a:t>
            </a:r>
          </a:p>
          <a:p>
            <a:r>
              <a:rPr lang="en-US" dirty="0" smtClean="0"/>
              <a:t>Higher education: Public, private, national, specialized</a:t>
            </a:r>
            <a:endParaRPr lang="en-US" dirty="0"/>
          </a:p>
          <a:p>
            <a:endParaRPr lang="en-US" dirty="0"/>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2420359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Autofit/>
          </a:bodyPr>
          <a:lstStyle/>
          <a:p>
            <a:r>
              <a:rPr lang="en-US" sz="2400" b="1" dirty="0">
                <a:latin typeface="Kalpurush" panose="02000600000000000000" pitchFamily="2" charset="0"/>
                <a:cs typeface="Kalpurush" panose="02000600000000000000" pitchFamily="2" charset="0"/>
              </a:rPr>
              <a:t>3. Number of Educational Institutions Primary Schools:</a:t>
            </a:r>
            <a:r>
              <a:rPr lang="en-US" sz="2400" dirty="0">
                <a:latin typeface="Kalpurush" panose="02000600000000000000" pitchFamily="2" charset="0"/>
                <a:cs typeface="Kalpurush" panose="02000600000000000000" pitchFamily="2" charset="0"/>
              </a:rPr>
              <a:t> Over 130,000 </a:t>
            </a:r>
            <a:r>
              <a:rPr lang="en-US" sz="2400" b="1" dirty="0">
                <a:latin typeface="Kalpurush" panose="02000600000000000000" pitchFamily="2" charset="0"/>
                <a:cs typeface="Kalpurush" panose="02000600000000000000" pitchFamily="2" charset="0"/>
              </a:rPr>
              <a:t>Secondary Schools:</a:t>
            </a:r>
            <a:r>
              <a:rPr lang="en-US" sz="2400" dirty="0">
                <a:latin typeface="Kalpurush" panose="02000600000000000000" pitchFamily="2" charset="0"/>
                <a:cs typeface="Kalpurush" panose="02000600000000000000" pitchFamily="2" charset="0"/>
              </a:rPr>
              <a:t> Approximately 20,000 </a:t>
            </a:r>
            <a:r>
              <a:rPr lang="en-US" sz="2400" b="1" dirty="0">
                <a:latin typeface="Kalpurush" panose="02000600000000000000" pitchFamily="2" charset="0"/>
                <a:cs typeface="Kalpurush" panose="02000600000000000000" pitchFamily="2" charset="0"/>
              </a:rPr>
              <a:t>Public Universities:</a:t>
            </a:r>
            <a:r>
              <a:rPr lang="en-US" sz="2400" dirty="0">
                <a:latin typeface="Kalpurush" panose="02000600000000000000" pitchFamily="2" charset="0"/>
                <a:cs typeface="Kalpurush" panose="02000600000000000000" pitchFamily="2" charset="0"/>
              </a:rPr>
              <a:t> 53 </a:t>
            </a:r>
            <a:r>
              <a:rPr lang="en-US" sz="2400" b="1" dirty="0">
                <a:latin typeface="Kalpurush" panose="02000600000000000000" pitchFamily="2" charset="0"/>
                <a:cs typeface="Kalpurush" panose="02000600000000000000" pitchFamily="2" charset="0"/>
              </a:rPr>
              <a:t>Private Universities:</a:t>
            </a:r>
            <a:r>
              <a:rPr lang="en-US" sz="2400" dirty="0">
                <a:latin typeface="Kalpurush" panose="02000600000000000000" pitchFamily="2" charset="0"/>
                <a:cs typeface="Kalpurush" panose="02000600000000000000" pitchFamily="2" charset="0"/>
              </a:rPr>
              <a:t> 108 (as of 2023)</a:t>
            </a:r>
          </a:p>
          <a:p>
            <a:r>
              <a:rPr lang="en-US" sz="2400" b="1" dirty="0">
                <a:latin typeface="Kalpurush" panose="02000600000000000000" pitchFamily="2" charset="0"/>
                <a:cs typeface="Kalpurush" panose="02000600000000000000" pitchFamily="2" charset="0"/>
              </a:rPr>
              <a:t>Affiliated Colleges under National University:</a:t>
            </a:r>
            <a:r>
              <a:rPr lang="en-US" sz="2400" dirty="0">
                <a:latin typeface="Kalpurush" panose="02000600000000000000" pitchFamily="2" charset="0"/>
                <a:cs typeface="Kalpurush" panose="02000600000000000000" pitchFamily="2" charset="0"/>
              </a:rPr>
              <a:t> Over 2,200 </a:t>
            </a:r>
            <a:r>
              <a:rPr lang="en-US" sz="2400" b="1" dirty="0">
                <a:latin typeface="Kalpurush" panose="02000600000000000000" pitchFamily="2" charset="0"/>
                <a:cs typeface="Kalpurush" panose="02000600000000000000" pitchFamily="2" charset="0"/>
              </a:rPr>
              <a:t>4. Examination Statistics Primary Education Completion Rate:</a:t>
            </a:r>
            <a:r>
              <a:rPr lang="en-US" sz="2400" dirty="0">
                <a:latin typeface="Kalpurush" panose="02000600000000000000" pitchFamily="2" charset="0"/>
                <a:cs typeface="Kalpurush" panose="02000600000000000000" pitchFamily="2" charset="0"/>
              </a:rPr>
              <a:t> Over 90% </a:t>
            </a:r>
            <a:r>
              <a:rPr lang="en-US" sz="2400" b="1" dirty="0">
                <a:latin typeface="Kalpurush" panose="02000600000000000000" pitchFamily="2" charset="0"/>
                <a:cs typeface="Kalpurush" panose="02000600000000000000" pitchFamily="2" charset="0"/>
              </a:rPr>
              <a:t>Secondary School Certificate (SSC) Pass Rate (2023):</a:t>
            </a:r>
            <a:r>
              <a:rPr lang="en-US" sz="2400" dirty="0">
                <a:latin typeface="Kalpurush" panose="02000600000000000000" pitchFamily="2" charset="0"/>
                <a:cs typeface="Kalpurush" panose="02000600000000000000" pitchFamily="2" charset="0"/>
              </a:rPr>
              <a:t> Around 80%</a:t>
            </a:r>
          </a:p>
          <a:p>
            <a:r>
              <a:rPr lang="en-US" sz="2400" b="1" dirty="0">
                <a:latin typeface="Kalpurush" panose="02000600000000000000" pitchFamily="2" charset="0"/>
                <a:cs typeface="Kalpurush" panose="02000600000000000000" pitchFamily="2" charset="0"/>
              </a:rPr>
              <a:t>Higher Secondary Certificate (HSC) Pass Rate (2023):</a:t>
            </a:r>
            <a:r>
              <a:rPr lang="en-US" sz="2400" dirty="0">
                <a:latin typeface="Kalpurush" panose="02000600000000000000" pitchFamily="2" charset="0"/>
                <a:cs typeface="Kalpurush" panose="02000600000000000000" pitchFamily="2" charset="0"/>
              </a:rPr>
              <a:t> Approximately 85% </a:t>
            </a:r>
            <a:r>
              <a:rPr lang="en-US" sz="2400" b="1" dirty="0">
                <a:latin typeface="Kalpurush" panose="02000600000000000000" pitchFamily="2" charset="0"/>
                <a:cs typeface="Kalpurush" panose="02000600000000000000" pitchFamily="2" charset="0"/>
              </a:rPr>
              <a:t>5. Teacher-to-Student Ratios Primary Level:</a:t>
            </a:r>
            <a:r>
              <a:rPr lang="en-US" sz="2400" dirty="0">
                <a:latin typeface="Kalpurush" panose="02000600000000000000" pitchFamily="2" charset="0"/>
                <a:cs typeface="Kalpurush" panose="02000600000000000000" pitchFamily="2" charset="0"/>
              </a:rPr>
              <a:t> Around 1:37 </a:t>
            </a:r>
            <a:r>
              <a:rPr lang="en-US" sz="2400" b="1" dirty="0">
                <a:latin typeface="Kalpurush" panose="02000600000000000000" pitchFamily="2" charset="0"/>
                <a:cs typeface="Kalpurush" panose="02000600000000000000" pitchFamily="2" charset="0"/>
              </a:rPr>
              <a:t>Secondary Level:</a:t>
            </a:r>
            <a:r>
              <a:rPr lang="en-US" sz="2400" dirty="0">
                <a:latin typeface="Kalpurush" panose="02000600000000000000" pitchFamily="2" charset="0"/>
                <a:cs typeface="Kalpurush" panose="02000600000000000000" pitchFamily="2" charset="0"/>
              </a:rPr>
              <a:t> Approximately 1:30</a:t>
            </a:r>
          </a:p>
          <a:p>
            <a:r>
              <a:rPr lang="en-US" sz="2400" b="1" dirty="0">
                <a:latin typeface="Kalpurush" panose="02000600000000000000" pitchFamily="2" charset="0"/>
                <a:cs typeface="Kalpurush" panose="02000600000000000000" pitchFamily="2" charset="0"/>
              </a:rPr>
              <a:t>Tertiary Level:</a:t>
            </a:r>
            <a:r>
              <a:rPr lang="en-US" sz="2400" dirty="0">
                <a:latin typeface="Kalpurush" panose="02000600000000000000" pitchFamily="2" charset="0"/>
                <a:cs typeface="Kalpurush" panose="02000600000000000000" pitchFamily="2" charset="0"/>
              </a:rPr>
              <a:t> Varies widely, with public universities typically having a lower ratio compared to private universities. </a:t>
            </a:r>
            <a:r>
              <a:rPr lang="en-US" sz="2400" b="1" dirty="0" smtClean="0">
                <a:solidFill>
                  <a:srgbClr val="ECECEC"/>
                </a:solidFill>
                <a:latin typeface="ui-sans-serif"/>
              </a:rPr>
              <a:t>Male </a:t>
            </a:r>
            <a:r>
              <a:rPr lang="en-US" sz="2400" b="1" dirty="0">
                <a:solidFill>
                  <a:srgbClr val="ECECEC"/>
                </a:solidFill>
                <a:latin typeface="ui-sans-serif"/>
              </a:rPr>
              <a:t>Literacy Rate:</a:t>
            </a:r>
            <a:r>
              <a:rPr lang="en-US" sz="2400" dirty="0">
                <a:solidFill>
                  <a:srgbClr val="ECECEC"/>
                </a:solidFill>
                <a:latin typeface="ui-sans-serif"/>
              </a:rPr>
              <a:t> Around 79.6%</a:t>
            </a:r>
          </a:p>
          <a:p>
            <a:r>
              <a:rPr lang="en-US" sz="2400" b="1" dirty="0">
                <a:solidFill>
                  <a:srgbClr val="ECECEC"/>
                </a:solidFill>
                <a:latin typeface="ui-sans-serif"/>
              </a:rPr>
              <a:t>Female Literacy Rate:</a:t>
            </a:r>
            <a:r>
              <a:rPr lang="en-US" sz="2400" dirty="0">
                <a:solidFill>
                  <a:srgbClr val="ECECEC"/>
                </a:solidFill>
                <a:latin typeface="ui-sans-serif"/>
              </a:rPr>
              <a:t> Around 74.0%</a:t>
            </a:r>
          </a:p>
          <a:p>
            <a:r>
              <a:rPr lang="en-US" sz="2400" dirty="0">
                <a:solidFill>
                  <a:srgbClr val="ECECEC"/>
                </a:solidFill>
                <a:latin typeface="ui-sans-serif"/>
              </a:rPr>
              <a:t>Literacy rates have been improving, with significant efforts made to close the gender gap.</a:t>
            </a:r>
          </a:p>
          <a:p>
            <a:endParaRPr lang="en-US" sz="2400" dirty="0"/>
          </a:p>
        </p:txBody>
      </p:sp>
      <p:sp>
        <p:nvSpPr>
          <p:cNvPr id="4" name="Rectangle 1"/>
          <p:cNvSpPr>
            <a:spLocks noGrp="1" noChangeArrowheads="1"/>
          </p:cNvSpPr>
          <p:nvPr>
            <p:ph type="title"/>
          </p:nvPr>
        </p:nvSpPr>
        <p:spPr bwMode="auto">
          <a:xfrm>
            <a:off x="628650" y="253373"/>
            <a:ext cx="7886700"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Rectangle 5"/>
          <p:cNvSpPr/>
          <p:nvPr/>
        </p:nvSpPr>
        <p:spPr>
          <a:xfrm>
            <a:off x="1977656" y="531628"/>
            <a:ext cx="4521474" cy="369332"/>
          </a:xfrm>
          <a:prstGeom prst="rect">
            <a:avLst/>
          </a:prstGeom>
        </p:spPr>
        <p:txBody>
          <a:bodyPr wrap="square">
            <a:spAutoFit/>
          </a:bodyPr>
          <a:lstStyle/>
          <a:p>
            <a:r>
              <a:rPr lang="en-US" dirty="0"/>
              <a:t>Some Bangladesh educational statistics</a:t>
            </a:r>
          </a:p>
        </p:txBody>
      </p:sp>
    </p:spTree>
    <p:extLst>
      <p:ext uri="{BB962C8B-B14F-4D97-AF65-F5344CB8AC3E}">
        <p14:creationId xmlns:p14="http://schemas.microsoft.com/office/powerpoint/2010/main" val="2437847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25000" lnSpcReduction="20000"/>
          </a:bodyPr>
          <a:lstStyle/>
          <a:p>
            <a:r>
              <a:rPr lang="en-US" b="1" dirty="0"/>
              <a:t>6. Government Expenditure on Education Percentage of GDP:</a:t>
            </a:r>
            <a:r>
              <a:rPr lang="en-US" dirty="0"/>
              <a:t> Around 2.1% (2023)</a:t>
            </a:r>
          </a:p>
          <a:p>
            <a:r>
              <a:rPr lang="en-US" b="1" dirty="0"/>
              <a:t>Percentage of Total Government Expenditure:</a:t>
            </a:r>
            <a:r>
              <a:rPr lang="en-US" dirty="0"/>
              <a:t> Approximately 11-12% </a:t>
            </a:r>
            <a:r>
              <a:rPr lang="en-US" b="1" dirty="0"/>
              <a:t>7. Gender Parity</a:t>
            </a:r>
          </a:p>
          <a:p>
            <a:r>
              <a:rPr lang="en-US" dirty="0"/>
              <a:t>Bangladesh has made significant progress in gender parity in education, particularly at the primary and secondary levels, where the gender parity index (GPI) is close to 1.0, indicating equal enrollment rates for boys and girls.</a:t>
            </a:r>
          </a:p>
          <a:p>
            <a:r>
              <a:rPr lang="en-US" b="1" dirty="0"/>
              <a:t>8. Dropout Rates Primary Level:</a:t>
            </a:r>
            <a:r>
              <a:rPr lang="en-US" dirty="0"/>
              <a:t> Around 18% </a:t>
            </a:r>
            <a:r>
              <a:rPr lang="en-US" b="1" dirty="0"/>
              <a:t>Secondary Level:</a:t>
            </a:r>
            <a:r>
              <a:rPr lang="en-US" dirty="0"/>
              <a:t> Approximately 35% Dropout rates are higher in rural areas and among lower socioeconomic groups. </a:t>
            </a:r>
            <a:r>
              <a:rPr lang="en-US" b="1" dirty="0"/>
              <a:t>9. Higher Education Institutions</a:t>
            </a:r>
          </a:p>
          <a:p>
            <a:r>
              <a:rPr lang="en-US" b="1" dirty="0"/>
              <a:t>Enrollment in Public Universities:</a:t>
            </a:r>
            <a:r>
              <a:rPr lang="en-US" dirty="0"/>
              <a:t> Over 800,000 students </a:t>
            </a:r>
            <a:r>
              <a:rPr lang="en-US" b="1" dirty="0"/>
              <a:t>Enrollment in Private Universities:</a:t>
            </a:r>
            <a:r>
              <a:rPr lang="en-US" dirty="0"/>
              <a:t> Around 400,000 students </a:t>
            </a:r>
            <a:r>
              <a:rPr lang="en-US" b="1" dirty="0"/>
              <a:t>Graduation Rate:</a:t>
            </a:r>
            <a:r>
              <a:rPr lang="en-US" dirty="0"/>
              <a:t> Varies widely but generally ranges between 60-70% for undergraduate programs. </a:t>
            </a:r>
            <a:r>
              <a:rPr lang="en-US" b="1" dirty="0"/>
              <a:t>10. Technical and Vocational Education Enrollment:</a:t>
            </a:r>
            <a:r>
              <a:rPr lang="en-US" dirty="0"/>
              <a:t> Around 10-12% of secondary school students are enrolled in technical and vocational programs</a:t>
            </a:r>
            <a:r>
              <a:rPr lang="en-US" dirty="0" smtClean="0"/>
              <a:t>.</a:t>
            </a:r>
          </a:p>
          <a:p>
            <a:r>
              <a:rPr lang="en-US" b="1" dirty="0"/>
              <a:t>Technical and Vocational Education</a:t>
            </a:r>
          </a:p>
          <a:p>
            <a:r>
              <a:rPr lang="en-US" b="1" dirty="0"/>
              <a:t>Enrollment:</a:t>
            </a:r>
            <a:r>
              <a:rPr lang="en-US" dirty="0"/>
              <a:t> Around 10-12% of secondary school students are enrolled in technical and vocational programs.</a:t>
            </a:r>
          </a:p>
          <a:p>
            <a:endParaRPr lang="en-US" dirty="0"/>
          </a:p>
          <a:p>
            <a:endParaRPr lang="en-US" dirty="0"/>
          </a:p>
          <a:p>
            <a:r>
              <a:rPr lang="en-US" b="1" dirty="0">
                <a:solidFill>
                  <a:srgbClr val="ECECEC"/>
                </a:solidFill>
                <a:latin typeface="ui-sans-serif"/>
              </a:rPr>
              <a:t>1. Literacy Rate</a:t>
            </a:r>
          </a:p>
          <a:p>
            <a:r>
              <a:rPr lang="en-US" b="1" dirty="0">
                <a:solidFill>
                  <a:srgbClr val="ECECEC"/>
                </a:solidFill>
                <a:latin typeface="ui-sans-serif"/>
              </a:rPr>
              <a:t>Overall Literacy Rate (2022):</a:t>
            </a:r>
            <a:r>
              <a:rPr lang="en-US" dirty="0">
                <a:solidFill>
                  <a:srgbClr val="ECECEC"/>
                </a:solidFill>
                <a:latin typeface="ui-sans-serif"/>
              </a:rPr>
              <a:t> Approximately 76.7%</a:t>
            </a:r>
          </a:p>
          <a:p>
            <a:r>
              <a:rPr lang="en-US" b="1" dirty="0" smtClean="0">
                <a:solidFill>
                  <a:srgbClr val="ECECEC"/>
                </a:solidFill>
                <a:latin typeface="ui-sans-serif"/>
              </a:rPr>
              <a:t>Literacy </a:t>
            </a:r>
            <a:r>
              <a:rPr lang="en-US" b="1" dirty="0">
                <a:solidFill>
                  <a:srgbClr val="ECECEC"/>
                </a:solidFill>
                <a:latin typeface="ui-sans-serif"/>
              </a:rPr>
              <a:t>Rate:</a:t>
            </a:r>
            <a:r>
              <a:rPr lang="en-US" dirty="0">
                <a:solidFill>
                  <a:srgbClr val="ECECEC"/>
                </a:solidFill>
                <a:latin typeface="ui-sans-serif"/>
              </a:rPr>
              <a:t> Around 79.6%</a:t>
            </a:r>
          </a:p>
          <a:p>
            <a:r>
              <a:rPr lang="en-US" b="1" dirty="0">
                <a:solidFill>
                  <a:srgbClr val="ECECEC"/>
                </a:solidFill>
                <a:latin typeface="ui-sans-serif"/>
              </a:rPr>
              <a:t>Female Literacy Rate:</a:t>
            </a:r>
            <a:r>
              <a:rPr lang="en-US" dirty="0">
                <a:solidFill>
                  <a:srgbClr val="ECECEC"/>
                </a:solidFill>
                <a:latin typeface="ui-sans-serif"/>
              </a:rPr>
              <a:t> Around 74.0%</a:t>
            </a:r>
          </a:p>
          <a:p>
            <a:r>
              <a:rPr lang="en-US" dirty="0">
                <a:solidFill>
                  <a:srgbClr val="ECECEC"/>
                </a:solidFill>
                <a:latin typeface="ui-sans-serif"/>
              </a:rPr>
              <a:t>Literacy rates have been improving, with significant efforts made to close the gender gap.</a:t>
            </a:r>
          </a:p>
          <a:p>
            <a:endParaRPr lang="en-US" dirty="0"/>
          </a:p>
        </p:txBody>
      </p:sp>
      <p:sp>
        <p:nvSpPr>
          <p:cNvPr id="4" name="Rectangle 1"/>
          <p:cNvSpPr>
            <a:spLocks noGrp="1" noChangeArrowheads="1"/>
          </p:cNvSpPr>
          <p:nvPr>
            <p:ph type="title"/>
          </p:nvPr>
        </p:nvSpPr>
        <p:spPr bwMode="auto">
          <a:xfrm>
            <a:off x="628650" y="253373"/>
            <a:ext cx="7886700"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Rectangle 5"/>
          <p:cNvSpPr/>
          <p:nvPr/>
        </p:nvSpPr>
        <p:spPr>
          <a:xfrm>
            <a:off x="1977656" y="531628"/>
            <a:ext cx="4521474" cy="369332"/>
          </a:xfrm>
          <a:prstGeom prst="rect">
            <a:avLst/>
          </a:prstGeom>
        </p:spPr>
        <p:txBody>
          <a:bodyPr wrap="square">
            <a:spAutoFit/>
          </a:bodyPr>
          <a:lstStyle/>
          <a:p>
            <a:r>
              <a:rPr lang="en-US" dirty="0"/>
              <a:t>Some Bangladesh educational statistics</a:t>
            </a:r>
          </a:p>
        </p:txBody>
      </p:sp>
    </p:spTree>
    <p:extLst>
      <p:ext uri="{BB962C8B-B14F-4D97-AF65-F5344CB8AC3E}">
        <p14:creationId xmlns:p14="http://schemas.microsoft.com/office/powerpoint/2010/main" val="323097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fontScale="25000" lnSpcReduction="20000"/>
          </a:bodyPr>
          <a:lstStyle/>
          <a:p>
            <a:r>
              <a:rPr lang="en-US" sz="9600" b="1" dirty="0">
                <a:latin typeface="Kalpurush" panose="02000600000000000000" pitchFamily="2" charset="0"/>
                <a:cs typeface="Kalpurush" panose="02000600000000000000" pitchFamily="2" charset="0"/>
              </a:rPr>
              <a:t>1. Literacy </a:t>
            </a:r>
            <a:r>
              <a:rPr lang="en-US" sz="9600" b="1" dirty="0" smtClean="0">
                <a:latin typeface="Kalpurush" panose="02000600000000000000" pitchFamily="2" charset="0"/>
                <a:cs typeface="Kalpurush" panose="02000600000000000000" pitchFamily="2" charset="0"/>
              </a:rPr>
              <a:t>Rate Overall </a:t>
            </a:r>
            <a:r>
              <a:rPr lang="en-US" sz="9600" b="1" dirty="0">
                <a:latin typeface="Kalpurush" panose="02000600000000000000" pitchFamily="2" charset="0"/>
                <a:cs typeface="Kalpurush" panose="02000600000000000000" pitchFamily="2" charset="0"/>
              </a:rPr>
              <a:t>Literacy Rate (2022):</a:t>
            </a:r>
            <a:r>
              <a:rPr lang="en-US" sz="9600" dirty="0">
                <a:latin typeface="Kalpurush" panose="02000600000000000000" pitchFamily="2" charset="0"/>
                <a:cs typeface="Kalpurush" panose="02000600000000000000" pitchFamily="2" charset="0"/>
              </a:rPr>
              <a:t> Approximately </a:t>
            </a:r>
            <a:r>
              <a:rPr lang="en-US" sz="9600" dirty="0" smtClean="0">
                <a:latin typeface="Kalpurush" panose="02000600000000000000" pitchFamily="2" charset="0"/>
                <a:cs typeface="Kalpurush" panose="02000600000000000000" pitchFamily="2" charset="0"/>
              </a:rPr>
              <a:t>76.7 </a:t>
            </a:r>
            <a:r>
              <a:rPr lang="en-US" sz="9600" b="1" dirty="0" smtClean="0">
                <a:latin typeface="Kalpurush" panose="02000600000000000000" pitchFamily="2" charset="0"/>
                <a:cs typeface="Kalpurush" panose="02000600000000000000" pitchFamily="2" charset="0"/>
              </a:rPr>
              <a:t>Male </a:t>
            </a:r>
            <a:r>
              <a:rPr lang="en-US" sz="9600" b="1" dirty="0">
                <a:latin typeface="Kalpurush" panose="02000600000000000000" pitchFamily="2" charset="0"/>
                <a:cs typeface="Kalpurush" panose="02000600000000000000" pitchFamily="2" charset="0"/>
              </a:rPr>
              <a:t>Literacy Rate:</a:t>
            </a:r>
            <a:r>
              <a:rPr lang="en-US" sz="9600" dirty="0">
                <a:latin typeface="Kalpurush" panose="02000600000000000000" pitchFamily="2" charset="0"/>
                <a:cs typeface="Kalpurush" panose="02000600000000000000" pitchFamily="2" charset="0"/>
              </a:rPr>
              <a:t> Around 79.6% </a:t>
            </a:r>
            <a:r>
              <a:rPr lang="en-US" sz="9600" b="1" dirty="0">
                <a:latin typeface="Kalpurush" panose="02000600000000000000" pitchFamily="2" charset="0"/>
                <a:cs typeface="Kalpurush" panose="02000600000000000000" pitchFamily="2" charset="0"/>
              </a:rPr>
              <a:t>Female Literacy Rate:</a:t>
            </a:r>
            <a:r>
              <a:rPr lang="en-US" sz="9600" dirty="0">
                <a:latin typeface="Kalpurush" panose="02000600000000000000" pitchFamily="2" charset="0"/>
                <a:cs typeface="Kalpurush" panose="02000600000000000000" pitchFamily="2" charset="0"/>
              </a:rPr>
              <a:t> Around 74.0</a:t>
            </a:r>
            <a:r>
              <a:rPr lang="en-US" sz="9600" dirty="0" smtClean="0">
                <a:latin typeface="Kalpurush" panose="02000600000000000000" pitchFamily="2" charset="0"/>
                <a:cs typeface="Kalpurush" panose="02000600000000000000" pitchFamily="2" charset="0"/>
              </a:rPr>
              <a:t>% Literacy </a:t>
            </a:r>
            <a:r>
              <a:rPr lang="en-US" sz="9600" dirty="0">
                <a:latin typeface="Kalpurush" panose="02000600000000000000" pitchFamily="2" charset="0"/>
                <a:cs typeface="Kalpurush" panose="02000600000000000000" pitchFamily="2" charset="0"/>
              </a:rPr>
              <a:t>rates have been improving, with significant efforts made to close </a:t>
            </a:r>
            <a:r>
              <a:rPr lang="en-US" sz="9600" dirty="0" smtClean="0">
                <a:latin typeface="Kalpurush" panose="02000600000000000000" pitchFamily="2" charset="0"/>
                <a:cs typeface="Kalpurush" panose="02000600000000000000" pitchFamily="2" charset="0"/>
              </a:rPr>
              <a:t>%the </a:t>
            </a:r>
            <a:r>
              <a:rPr lang="en-US" sz="9600" dirty="0">
                <a:latin typeface="Kalpurush" panose="02000600000000000000" pitchFamily="2" charset="0"/>
                <a:cs typeface="Kalpurush" panose="02000600000000000000" pitchFamily="2" charset="0"/>
              </a:rPr>
              <a:t>gender gap</a:t>
            </a:r>
            <a:r>
              <a:rPr lang="en-US" sz="9600" dirty="0" smtClean="0">
                <a:latin typeface="Kalpurush" panose="02000600000000000000" pitchFamily="2" charset="0"/>
                <a:cs typeface="Kalpurush" panose="02000600000000000000" pitchFamily="2" charset="0"/>
              </a:rPr>
              <a:t>.</a:t>
            </a:r>
          </a:p>
          <a:p>
            <a:r>
              <a:rPr lang="en-US" sz="9600" b="1" dirty="0">
                <a:latin typeface="Kalpurush" panose="02000600000000000000" pitchFamily="2" charset="0"/>
                <a:cs typeface="Kalpurush" panose="02000600000000000000" pitchFamily="2" charset="0"/>
              </a:rPr>
              <a:t>2. Enrollment </a:t>
            </a:r>
            <a:r>
              <a:rPr lang="en-US" sz="9600" b="1" dirty="0" smtClean="0">
                <a:latin typeface="Kalpurush" panose="02000600000000000000" pitchFamily="2" charset="0"/>
                <a:cs typeface="Kalpurush" panose="02000600000000000000" pitchFamily="2" charset="0"/>
              </a:rPr>
              <a:t>Rates Primary </a:t>
            </a:r>
            <a:r>
              <a:rPr lang="en-US" sz="9600" b="1" dirty="0">
                <a:latin typeface="Kalpurush" panose="02000600000000000000" pitchFamily="2" charset="0"/>
                <a:cs typeface="Kalpurush" panose="02000600000000000000" pitchFamily="2" charset="0"/>
              </a:rPr>
              <a:t>School Enrollment</a:t>
            </a:r>
            <a:r>
              <a:rPr lang="en-US" sz="9600" b="1" dirty="0" smtClean="0">
                <a:latin typeface="Kalpurush" panose="02000600000000000000" pitchFamily="2" charset="0"/>
                <a:cs typeface="Kalpurush" panose="02000600000000000000" pitchFamily="2" charset="0"/>
              </a:rPr>
              <a:t>: Gross </a:t>
            </a:r>
            <a:r>
              <a:rPr lang="en-US" sz="9600" b="1" dirty="0">
                <a:latin typeface="Kalpurush" panose="02000600000000000000" pitchFamily="2" charset="0"/>
                <a:cs typeface="Kalpurush" panose="02000600000000000000" pitchFamily="2" charset="0"/>
              </a:rPr>
              <a:t>Enrollment Ratio (2022):</a:t>
            </a:r>
            <a:r>
              <a:rPr lang="en-US" sz="9600" dirty="0">
                <a:latin typeface="Kalpurush" panose="02000600000000000000" pitchFamily="2" charset="0"/>
                <a:cs typeface="Kalpurush" panose="02000600000000000000" pitchFamily="2" charset="0"/>
              </a:rPr>
              <a:t> Over 100% (indicating that more children are enrolled than the official age group due to overage or underage </a:t>
            </a:r>
            <a:r>
              <a:rPr lang="en-US" sz="9600" dirty="0" smtClean="0">
                <a:latin typeface="Kalpurush" panose="02000600000000000000" pitchFamily="2" charset="0"/>
                <a:cs typeface="Kalpurush" panose="02000600000000000000" pitchFamily="2" charset="0"/>
              </a:rPr>
              <a:t>students)</a:t>
            </a:r>
          </a:p>
          <a:p>
            <a:r>
              <a:rPr lang="en-US" sz="9600" b="1" dirty="0" smtClean="0">
                <a:latin typeface="Kalpurush" panose="02000600000000000000" pitchFamily="2" charset="0"/>
                <a:cs typeface="Kalpurush" panose="02000600000000000000" pitchFamily="2" charset="0"/>
              </a:rPr>
              <a:t>Net </a:t>
            </a:r>
            <a:r>
              <a:rPr lang="en-US" sz="9600" b="1" dirty="0">
                <a:latin typeface="Kalpurush" panose="02000600000000000000" pitchFamily="2" charset="0"/>
                <a:cs typeface="Kalpurush" panose="02000600000000000000" pitchFamily="2" charset="0"/>
              </a:rPr>
              <a:t>Enrollment Ratio (2022):</a:t>
            </a:r>
            <a:r>
              <a:rPr lang="en-US" sz="9600" dirty="0">
                <a:latin typeface="Kalpurush" panose="02000600000000000000" pitchFamily="2" charset="0"/>
                <a:cs typeface="Kalpurush" panose="02000600000000000000" pitchFamily="2" charset="0"/>
              </a:rPr>
              <a:t> Around 98%</a:t>
            </a:r>
          </a:p>
          <a:p>
            <a:r>
              <a:rPr lang="en-US" sz="9600" b="1" dirty="0">
                <a:latin typeface="Kalpurush" panose="02000600000000000000" pitchFamily="2" charset="0"/>
                <a:cs typeface="Kalpurush" panose="02000600000000000000" pitchFamily="2" charset="0"/>
              </a:rPr>
              <a:t>Secondary School Enrollment</a:t>
            </a:r>
            <a:r>
              <a:rPr lang="en-US" sz="9600" b="1" dirty="0" smtClean="0">
                <a:latin typeface="Kalpurush" panose="02000600000000000000" pitchFamily="2" charset="0"/>
                <a:cs typeface="Kalpurush" panose="02000600000000000000" pitchFamily="2" charset="0"/>
              </a:rPr>
              <a:t>: Gross </a:t>
            </a:r>
            <a:r>
              <a:rPr lang="en-US" sz="9600" b="1" dirty="0">
                <a:latin typeface="Kalpurush" panose="02000600000000000000" pitchFamily="2" charset="0"/>
                <a:cs typeface="Kalpurush" panose="02000600000000000000" pitchFamily="2" charset="0"/>
              </a:rPr>
              <a:t>Enrollment Ratio:</a:t>
            </a:r>
            <a:r>
              <a:rPr lang="en-US" sz="9600" dirty="0">
                <a:latin typeface="Kalpurush" panose="02000600000000000000" pitchFamily="2" charset="0"/>
                <a:cs typeface="Kalpurush" panose="02000600000000000000" pitchFamily="2" charset="0"/>
              </a:rPr>
              <a:t> Approximately 75</a:t>
            </a:r>
            <a:r>
              <a:rPr lang="en-US" sz="9600" dirty="0" smtClean="0">
                <a:latin typeface="Kalpurush" panose="02000600000000000000" pitchFamily="2" charset="0"/>
                <a:cs typeface="Kalpurush" panose="02000600000000000000" pitchFamily="2" charset="0"/>
              </a:rPr>
              <a:t>% </a:t>
            </a:r>
            <a:r>
              <a:rPr lang="en-US" sz="9600" b="1" dirty="0" smtClean="0">
                <a:latin typeface="Kalpurush" panose="02000600000000000000" pitchFamily="2" charset="0"/>
                <a:cs typeface="Kalpurush" panose="02000600000000000000" pitchFamily="2" charset="0"/>
              </a:rPr>
              <a:t>Net </a:t>
            </a:r>
            <a:r>
              <a:rPr lang="en-US" sz="9600" b="1" dirty="0">
                <a:latin typeface="Kalpurush" panose="02000600000000000000" pitchFamily="2" charset="0"/>
                <a:cs typeface="Kalpurush" panose="02000600000000000000" pitchFamily="2" charset="0"/>
              </a:rPr>
              <a:t>Enrollment Ratio:</a:t>
            </a:r>
            <a:r>
              <a:rPr lang="en-US" sz="9600" dirty="0">
                <a:latin typeface="Kalpurush" panose="02000600000000000000" pitchFamily="2" charset="0"/>
                <a:cs typeface="Kalpurush" panose="02000600000000000000" pitchFamily="2" charset="0"/>
              </a:rPr>
              <a:t> Around 63</a:t>
            </a:r>
            <a:r>
              <a:rPr lang="en-US" sz="9600" dirty="0" smtClean="0">
                <a:latin typeface="Kalpurush" panose="02000600000000000000" pitchFamily="2" charset="0"/>
                <a:cs typeface="Kalpurush" panose="02000600000000000000" pitchFamily="2" charset="0"/>
              </a:rPr>
              <a:t>% </a:t>
            </a:r>
            <a:r>
              <a:rPr lang="en-US" sz="9600" b="1" dirty="0" smtClean="0">
                <a:latin typeface="Kalpurush" panose="02000600000000000000" pitchFamily="2" charset="0"/>
                <a:cs typeface="Kalpurush" panose="02000600000000000000" pitchFamily="2" charset="0"/>
              </a:rPr>
              <a:t>Tertiary </a:t>
            </a:r>
            <a:r>
              <a:rPr lang="en-US" sz="9600" b="1" dirty="0">
                <a:latin typeface="Kalpurush" panose="02000600000000000000" pitchFamily="2" charset="0"/>
                <a:cs typeface="Kalpurush" panose="02000600000000000000" pitchFamily="2" charset="0"/>
              </a:rPr>
              <a:t>Education Enrollment</a:t>
            </a:r>
            <a:r>
              <a:rPr lang="en-US" sz="9600" b="1" dirty="0" smtClean="0">
                <a:latin typeface="Kalpurush" panose="02000600000000000000" pitchFamily="2" charset="0"/>
                <a:cs typeface="Kalpurush" panose="02000600000000000000" pitchFamily="2" charset="0"/>
              </a:rPr>
              <a:t>: </a:t>
            </a:r>
            <a:r>
              <a:rPr lang="en-US" sz="9600" dirty="0" smtClean="0">
                <a:latin typeface="Kalpurush" panose="02000600000000000000" pitchFamily="2" charset="0"/>
                <a:cs typeface="Kalpurush" panose="02000600000000000000" pitchFamily="2" charset="0"/>
              </a:rPr>
              <a:t>Gross </a:t>
            </a:r>
            <a:r>
              <a:rPr lang="en-US" sz="9600" dirty="0">
                <a:latin typeface="Kalpurush" panose="02000600000000000000" pitchFamily="2" charset="0"/>
                <a:cs typeface="Kalpurush" panose="02000600000000000000" pitchFamily="2" charset="0"/>
              </a:rPr>
              <a:t>enrollment in tertiary education (university level) is around 17%.</a:t>
            </a:r>
          </a:p>
          <a:p>
            <a:r>
              <a:rPr lang="en-US" sz="9600" b="1" dirty="0" smtClean="0">
                <a:solidFill>
                  <a:srgbClr val="ECECEC"/>
                </a:solidFill>
                <a:latin typeface="Kalpurush" panose="02000600000000000000" pitchFamily="2" charset="0"/>
                <a:cs typeface="Kalpurush" panose="02000600000000000000" pitchFamily="2" charset="0"/>
              </a:rPr>
              <a:t>1</a:t>
            </a:r>
            <a:r>
              <a:rPr lang="en-US" sz="9600" b="1" dirty="0">
                <a:solidFill>
                  <a:srgbClr val="ECECEC"/>
                </a:solidFill>
                <a:latin typeface="Kalpurush" panose="02000600000000000000" pitchFamily="2" charset="0"/>
                <a:cs typeface="Kalpurush" panose="02000600000000000000" pitchFamily="2" charset="0"/>
              </a:rPr>
              <a:t>. Literacy Rate</a:t>
            </a:r>
          </a:p>
          <a:p>
            <a:r>
              <a:rPr lang="en-US" b="1" dirty="0">
                <a:solidFill>
                  <a:srgbClr val="ECECEC"/>
                </a:solidFill>
                <a:latin typeface="ui-sans-serif"/>
              </a:rPr>
              <a:t>Overall Literacy Rate (2022):</a:t>
            </a:r>
            <a:r>
              <a:rPr lang="en-US" dirty="0">
                <a:solidFill>
                  <a:srgbClr val="ECECEC"/>
                </a:solidFill>
                <a:latin typeface="ui-sans-serif"/>
              </a:rPr>
              <a:t> Approximately 76.7%</a:t>
            </a:r>
          </a:p>
          <a:p>
            <a:r>
              <a:rPr lang="en-US" b="1" dirty="0">
                <a:solidFill>
                  <a:srgbClr val="ECECEC"/>
                </a:solidFill>
                <a:latin typeface="ui-sans-serif"/>
              </a:rPr>
              <a:t>Male Literacy Rate:</a:t>
            </a:r>
            <a:r>
              <a:rPr lang="en-US" dirty="0">
                <a:solidFill>
                  <a:srgbClr val="ECECEC"/>
                </a:solidFill>
                <a:latin typeface="ui-sans-serif"/>
              </a:rPr>
              <a:t> Around 79.6%</a:t>
            </a:r>
          </a:p>
          <a:p>
            <a:r>
              <a:rPr lang="en-US" b="1" dirty="0">
                <a:solidFill>
                  <a:srgbClr val="ECECEC"/>
                </a:solidFill>
                <a:latin typeface="ui-sans-serif"/>
              </a:rPr>
              <a:t>Female Literacy Rate:</a:t>
            </a:r>
            <a:r>
              <a:rPr lang="en-US" dirty="0">
                <a:solidFill>
                  <a:srgbClr val="ECECEC"/>
                </a:solidFill>
                <a:latin typeface="ui-sans-serif"/>
              </a:rPr>
              <a:t> Around 74.0%</a:t>
            </a:r>
          </a:p>
          <a:p>
            <a:r>
              <a:rPr lang="en-US" dirty="0">
                <a:solidFill>
                  <a:srgbClr val="ECECEC"/>
                </a:solidFill>
                <a:latin typeface="ui-sans-serif"/>
              </a:rPr>
              <a:t>Literacy rates have been improving, with significant efforts made to close the gender gap.</a:t>
            </a:r>
          </a:p>
          <a:p>
            <a:endParaRPr lang="en-US" dirty="0"/>
          </a:p>
        </p:txBody>
      </p:sp>
      <p:sp>
        <p:nvSpPr>
          <p:cNvPr id="4" name="Rectangle 1"/>
          <p:cNvSpPr>
            <a:spLocks noGrp="1" noChangeArrowheads="1"/>
          </p:cNvSpPr>
          <p:nvPr>
            <p:ph type="title"/>
          </p:nvPr>
        </p:nvSpPr>
        <p:spPr bwMode="auto">
          <a:xfrm>
            <a:off x="628650" y="253373"/>
            <a:ext cx="7886700"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500" b="1"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6" name="Rectangle 5"/>
          <p:cNvSpPr/>
          <p:nvPr/>
        </p:nvSpPr>
        <p:spPr>
          <a:xfrm>
            <a:off x="1977656" y="531628"/>
            <a:ext cx="4521474" cy="369332"/>
          </a:xfrm>
          <a:prstGeom prst="rect">
            <a:avLst/>
          </a:prstGeom>
        </p:spPr>
        <p:txBody>
          <a:bodyPr wrap="square">
            <a:spAutoFit/>
          </a:bodyPr>
          <a:lstStyle/>
          <a:p>
            <a:r>
              <a:rPr lang="en-US" dirty="0"/>
              <a:t>Some Bangladesh educational statistics</a:t>
            </a:r>
          </a:p>
        </p:txBody>
      </p:sp>
    </p:spTree>
    <p:extLst>
      <p:ext uri="{BB962C8B-B14F-4D97-AF65-F5344CB8AC3E}">
        <p14:creationId xmlns:p14="http://schemas.microsoft.com/office/powerpoint/2010/main" val="2935389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5980"/>
            <a:ext cx="7886700" cy="993775"/>
          </a:xfrm>
        </p:spPr>
        <p:txBody>
          <a:bodyPr/>
          <a:lstStyle/>
          <a:p>
            <a:r>
              <a:rPr lang="en-US" dirty="0"/>
              <a:t>A Glance at Bangladesh</a:t>
            </a:r>
          </a:p>
        </p:txBody>
      </p:sp>
      <p:sp>
        <p:nvSpPr>
          <p:cNvPr id="3" name="Content Placeholder 2"/>
          <p:cNvSpPr>
            <a:spLocks noGrp="1"/>
          </p:cNvSpPr>
          <p:nvPr>
            <p:ph idx="1"/>
          </p:nvPr>
        </p:nvSpPr>
        <p:spPr>
          <a:xfrm>
            <a:off x="1235461" y="914401"/>
            <a:ext cx="6687162" cy="3182814"/>
          </a:xfrm>
        </p:spPr>
        <p:txBody>
          <a:bodyPr>
            <a:normAutofit/>
          </a:bodyPr>
          <a:lstStyle/>
          <a:p>
            <a:r>
              <a:rPr lang="en-US" dirty="0" smtClean="0"/>
              <a:t>8</a:t>
            </a:r>
            <a:r>
              <a:rPr lang="en-US" baseline="30000" dirty="0" smtClean="0"/>
              <a:t>th</a:t>
            </a:r>
            <a:r>
              <a:rPr lang="en-US" dirty="0" smtClean="0"/>
              <a:t> </a:t>
            </a:r>
            <a:r>
              <a:rPr lang="en-US" dirty="0"/>
              <a:t>most populous in the </a:t>
            </a:r>
            <a:r>
              <a:rPr lang="en-US" dirty="0" smtClean="0"/>
              <a:t>world population density 3 times of India, 8 times of China and 24 times of world average</a:t>
            </a:r>
            <a:endParaRPr lang="en-US" dirty="0"/>
          </a:p>
          <a:p>
            <a:r>
              <a:rPr lang="en-US" dirty="0"/>
              <a:t>Home to Bengal Tiger and longest sea beach</a:t>
            </a:r>
          </a:p>
        </p:txBody>
      </p:sp>
      <p:pic>
        <p:nvPicPr>
          <p:cNvPr id="8" name="Picture 6" descr="http://www.coxsbazartours.com/wp-content/uploads/2013/10/himchori-cox-bazar-beach2-1000x350.jpg"/>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505122" y="3963804"/>
            <a:ext cx="2762697" cy="96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http://upload.wikimedia.org/wikipedia/commons/thumb/6/6a/India_tiger.jpg/170px-India_tig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4012" y="3963803"/>
            <a:ext cx="629735" cy="94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 descr="https://encrypted-tbn2.gstatic.com/images?q=tbn:ANd9GcRYELX6EM2ElDPRKOSGHMUnpM52h9QMDElkNReMYMU6ncCZW4_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947" y="3963803"/>
            <a:ext cx="1281776" cy="96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235461" y="2629643"/>
            <a:ext cx="1186543" cy="59327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170 </a:t>
            </a:r>
            <a:r>
              <a:rPr lang="en-US" sz="1500" dirty="0">
                <a:solidFill>
                  <a:schemeClr val="bg1"/>
                </a:solidFill>
              </a:rPr>
              <a:t>million</a:t>
            </a:r>
          </a:p>
        </p:txBody>
      </p:sp>
      <p:sp>
        <p:nvSpPr>
          <p:cNvPr id="11" name="TextBox 10"/>
          <p:cNvSpPr txBox="1"/>
          <p:nvPr/>
        </p:nvSpPr>
        <p:spPr>
          <a:xfrm>
            <a:off x="1164704" y="3222913"/>
            <a:ext cx="1328057" cy="300082"/>
          </a:xfrm>
          <a:prstGeom prst="rect">
            <a:avLst/>
          </a:prstGeom>
          <a:noFill/>
        </p:spPr>
        <p:txBody>
          <a:bodyPr wrap="square" rtlCol="0">
            <a:spAutoFit/>
          </a:bodyPr>
          <a:lstStyle/>
          <a:p>
            <a:pPr algn="ctr"/>
            <a:r>
              <a:rPr lang="en-US" sz="1350" b="1" dirty="0"/>
              <a:t>Population</a:t>
            </a:r>
          </a:p>
        </p:txBody>
      </p:sp>
      <p:sp>
        <p:nvSpPr>
          <p:cNvPr id="12" name="Rectangle 11"/>
          <p:cNvSpPr/>
          <p:nvPr/>
        </p:nvSpPr>
        <p:spPr>
          <a:xfrm>
            <a:off x="5219630" y="2629643"/>
            <a:ext cx="1186542" cy="596646"/>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190.36 </a:t>
            </a:r>
            <a:r>
              <a:rPr lang="en-US" sz="1500" dirty="0">
                <a:solidFill>
                  <a:schemeClr val="bg1"/>
                </a:solidFill>
              </a:rPr>
              <a:t>million</a:t>
            </a:r>
          </a:p>
        </p:txBody>
      </p:sp>
      <p:sp>
        <p:nvSpPr>
          <p:cNvPr id="13" name="Rectangle 12"/>
          <p:cNvSpPr/>
          <p:nvPr/>
        </p:nvSpPr>
        <p:spPr>
          <a:xfrm>
            <a:off x="3891575" y="2627920"/>
            <a:ext cx="1186542" cy="59327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74.66%</a:t>
            </a:r>
            <a:endParaRPr lang="en-US" sz="1500" dirty="0">
              <a:solidFill>
                <a:schemeClr val="bg1"/>
              </a:solidFill>
            </a:endParaRPr>
          </a:p>
        </p:txBody>
      </p:sp>
      <p:sp>
        <p:nvSpPr>
          <p:cNvPr id="14" name="TextBox 13"/>
          <p:cNvSpPr txBox="1"/>
          <p:nvPr/>
        </p:nvSpPr>
        <p:spPr>
          <a:xfrm>
            <a:off x="3820817" y="3221191"/>
            <a:ext cx="1328057" cy="300082"/>
          </a:xfrm>
          <a:prstGeom prst="rect">
            <a:avLst/>
          </a:prstGeom>
          <a:noFill/>
        </p:spPr>
        <p:txBody>
          <a:bodyPr wrap="square" rtlCol="0">
            <a:spAutoFit/>
          </a:bodyPr>
          <a:lstStyle/>
          <a:p>
            <a:pPr algn="ctr"/>
            <a:r>
              <a:rPr lang="en-US" sz="1350" b="1" dirty="0"/>
              <a:t>Literacy rate</a:t>
            </a:r>
          </a:p>
        </p:txBody>
      </p:sp>
      <p:sp>
        <p:nvSpPr>
          <p:cNvPr id="15" name="Rectangle 14"/>
          <p:cNvSpPr/>
          <p:nvPr/>
        </p:nvSpPr>
        <p:spPr>
          <a:xfrm>
            <a:off x="2525385" y="2629643"/>
            <a:ext cx="1186543" cy="59327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$2688</a:t>
            </a:r>
            <a:endParaRPr lang="en-US" sz="1500" dirty="0">
              <a:solidFill>
                <a:schemeClr val="bg1"/>
              </a:solidFill>
            </a:endParaRPr>
          </a:p>
        </p:txBody>
      </p:sp>
      <p:sp>
        <p:nvSpPr>
          <p:cNvPr id="16" name="TextBox 15"/>
          <p:cNvSpPr txBox="1"/>
          <p:nvPr/>
        </p:nvSpPr>
        <p:spPr>
          <a:xfrm>
            <a:off x="2492761" y="3221191"/>
            <a:ext cx="1328057" cy="300082"/>
          </a:xfrm>
          <a:prstGeom prst="rect">
            <a:avLst/>
          </a:prstGeom>
          <a:noFill/>
        </p:spPr>
        <p:txBody>
          <a:bodyPr wrap="square" rtlCol="0">
            <a:spAutoFit/>
          </a:bodyPr>
          <a:lstStyle/>
          <a:p>
            <a:pPr algn="ctr"/>
            <a:r>
              <a:rPr lang="en-US" sz="1350" b="1" dirty="0"/>
              <a:t>GDP per capita</a:t>
            </a:r>
          </a:p>
        </p:txBody>
      </p:sp>
      <p:sp>
        <p:nvSpPr>
          <p:cNvPr id="19" name="TextBox 18"/>
          <p:cNvSpPr txBox="1"/>
          <p:nvPr/>
        </p:nvSpPr>
        <p:spPr>
          <a:xfrm>
            <a:off x="5148874" y="3273859"/>
            <a:ext cx="1328057" cy="507831"/>
          </a:xfrm>
          <a:prstGeom prst="rect">
            <a:avLst/>
          </a:prstGeom>
          <a:noFill/>
        </p:spPr>
        <p:txBody>
          <a:bodyPr wrap="square" rtlCol="0">
            <a:spAutoFit/>
          </a:bodyPr>
          <a:lstStyle/>
          <a:p>
            <a:pPr algn="ctr"/>
            <a:r>
              <a:rPr lang="en-US" sz="1350" b="1" dirty="0"/>
              <a:t>Mobile phone penetration</a:t>
            </a:r>
          </a:p>
        </p:txBody>
      </p:sp>
      <p:sp>
        <p:nvSpPr>
          <p:cNvPr id="20" name="Rectangle 19"/>
          <p:cNvSpPr/>
          <p:nvPr/>
        </p:nvSpPr>
        <p:spPr>
          <a:xfrm>
            <a:off x="6599252" y="2627920"/>
            <a:ext cx="1186543" cy="593271"/>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solidFill>
                  <a:schemeClr val="bg1"/>
                </a:solidFill>
              </a:rPr>
              <a:t>38.9%</a:t>
            </a:r>
            <a:endParaRPr lang="en-US" sz="1500" dirty="0">
              <a:solidFill>
                <a:schemeClr val="bg1"/>
              </a:solidFill>
            </a:endParaRPr>
          </a:p>
        </p:txBody>
      </p:sp>
      <p:sp>
        <p:nvSpPr>
          <p:cNvPr id="21" name="TextBox 20"/>
          <p:cNvSpPr txBox="1"/>
          <p:nvPr/>
        </p:nvSpPr>
        <p:spPr>
          <a:xfrm>
            <a:off x="6528277" y="3267038"/>
            <a:ext cx="1328057" cy="300082"/>
          </a:xfrm>
          <a:prstGeom prst="rect">
            <a:avLst/>
          </a:prstGeom>
          <a:noFill/>
        </p:spPr>
        <p:txBody>
          <a:bodyPr wrap="square" rtlCol="0">
            <a:spAutoFit/>
          </a:bodyPr>
          <a:lstStyle/>
          <a:p>
            <a:pPr algn="ctr"/>
            <a:r>
              <a:rPr lang="en-US" sz="1350" b="1" dirty="0"/>
              <a:t>Internet users</a:t>
            </a:r>
          </a:p>
        </p:txBody>
      </p:sp>
      <p:pic>
        <p:nvPicPr>
          <p:cNvPr id="22" name="Picture 4" descr="http://upload.wikimedia.org/wikipedia/commons/thumb/3/3b/Satellite_image_of_Bangladesh_in_October_2001.jpg/220px-Satellite_image_of_Bangladesh_in_October_20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2014" y="3963804"/>
            <a:ext cx="889990" cy="96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4156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3" grpId="0" animBg="1"/>
      <p:bldP spid="14" grpId="0"/>
      <p:bldP spid="15" grpId="0" animBg="1"/>
      <p:bldP spid="16" grpId="0"/>
      <p:bldP spid="19" grpId="0"/>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 in Academic </a:t>
            </a:r>
            <a:r>
              <a:rPr lang="en-US" dirty="0" smtClean="0"/>
              <a:t>contests</a:t>
            </a:r>
            <a:endParaRPr lang="en-US" dirty="0"/>
          </a:p>
        </p:txBody>
      </p:sp>
      <p:sp>
        <p:nvSpPr>
          <p:cNvPr id="3" name="Text Placeholder 2"/>
          <p:cNvSpPr>
            <a:spLocks noGrp="1"/>
          </p:cNvSpPr>
          <p:nvPr>
            <p:ph type="body" idx="1"/>
          </p:nvPr>
        </p:nvSpPr>
        <p:spPr/>
        <p:txBody>
          <a:bodyPr/>
          <a:lstStyle/>
          <a:p>
            <a:r>
              <a:rPr lang="en-US" dirty="0" smtClean="0"/>
              <a:t>IMO(2004)(1G,7S,31B), IOI(2005)(0G,6S,22B), </a:t>
            </a:r>
            <a:r>
              <a:rPr lang="en-US" dirty="0" err="1" smtClean="0"/>
              <a:t>IPhO</a:t>
            </a:r>
            <a:r>
              <a:rPr lang="en-US" dirty="0" smtClean="0"/>
              <a:t>(3S,18B), </a:t>
            </a:r>
            <a:r>
              <a:rPr lang="en-US" dirty="0" err="1" smtClean="0"/>
              <a:t>IChO</a:t>
            </a:r>
            <a:r>
              <a:rPr lang="en-US" dirty="0" smtClean="0"/>
              <a:t>, ICPC since 1998, organized ICPC World Finals(2021)</a:t>
            </a:r>
            <a:endParaRPr lang="en-US" dirty="0"/>
          </a:p>
        </p:txBody>
      </p:sp>
    </p:spTree>
    <p:extLst>
      <p:ext uri="{BB962C8B-B14F-4D97-AF65-F5344CB8AC3E}">
        <p14:creationId xmlns:p14="http://schemas.microsoft.com/office/powerpoint/2010/main" val="11782742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1280</TotalTime>
  <Words>1994</Words>
  <Application>Microsoft Office PowerPoint</Application>
  <PresentationFormat>On-screen Show (16:9)</PresentationFormat>
  <Paragraphs>121</Paragraphs>
  <Slides>25</Slides>
  <Notes>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25</vt:i4>
      </vt:variant>
    </vt:vector>
  </HeadingPairs>
  <TitlesOfParts>
    <vt:vector size="36" baseType="lpstr">
      <vt:lpstr>Arial</vt:lpstr>
      <vt:lpstr>Calibri</vt:lpstr>
      <vt:lpstr>Calibri Light</vt:lpstr>
      <vt:lpstr>DejaVu Sans</vt:lpstr>
      <vt:lpstr>Kalpurush</vt:lpstr>
      <vt:lpstr>StarSymbol</vt:lpstr>
      <vt:lpstr>ui-sans-serif</vt:lpstr>
      <vt:lpstr>Office Theme</vt:lpstr>
      <vt:lpstr>Office Theme</vt:lpstr>
      <vt:lpstr>Office Theme</vt:lpstr>
      <vt:lpstr>Office Theme</vt:lpstr>
      <vt:lpstr>Popularizing Science and Science Competitions</vt:lpstr>
      <vt:lpstr>Introducing my country</vt:lpstr>
      <vt:lpstr>PowerPoint Presentation</vt:lpstr>
      <vt:lpstr>Education System in Bangladesh</vt:lpstr>
      <vt:lpstr> </vt:lpstr>
      <vt:lpstr> </vt:lpstr>
      <vt:lpstr> </vt:lpstr>
      <vt:lpstr>A Glance at Bangladesh</vt:lpstr>
      <vt:lpstr>Participation in Academic contests</vt:lpstr>
      <vt:lpstr>Math Festival (started in 2002)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Closest Pair Algorithm with optimal partition</dc:title>
  <dc:creator>User</dc:creator>
  <cp:lastModifiedBy>USER</cp:lastModifiedBy>
  <cp:revision>75</cp:revision>
  <dcterms:modified xsi:type="dcterms:W3CDTF">2024-09-03T04:29:10Z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20</vt:i4>
  </property>
  <property fmtid="{D5CDD505-2E9C-101B-9397-08002B2CF9AE}" pid="8" name="PresentationFormat">
    <vt:lpwstr>On-screen Show (16:9)</vt:lpwstr>
  </property>
  <property fmtid="{D5CDD505-2E9C-101B-9397-08002B2CF9AE}" pid="9" name="ScaleCrop">
    <vt:bool>false</vt:bool>
  </property>
  <property fmtid="{D5CDD505-2E9C-101B-9397-08002B2CF9AE}" pid="10" name="ShareDoc">
    <vt:bool>false</vt:bool>
  </property>
  <property fmtid="{D5CDD505-2E9C-101B-9397-08002B2CF9AE}" pid="11" name="Slides">
    <vt:i4>24</vt:i4>
  </property>
</Properties>
</file>