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Default Extension="png" ContentType="image/png"/>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13"/>
  </p:notesMasterIdLst>
  <p:sldIdLst>
    <p:sldId id="256" r:id="rId2"/>
    <p:sldId id="257" r:id="rId3"/>
    <p:sldId id="259" r:id="rId4"/>
    <p:sldId id="261" r:id="rId5"/>
    <p:sldId id="262" r:id="rId6"/>
    <p:sldId id="263" r:id="rId7"/>
    <p:sldId id="265" r:id="rId8"/>
    <p:sldId id="266" r:id="rId9"/>
    <p:sldId id="267" r:id="rId10"/>
    <p:sldId id="268" r:id="rId11"/>
    <p:sldId id="280" r:id="rId12"/>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5123" autoAdjust="0"/>
  </p:normalViewPr>
  <p:slideViewPr>
    <p:cSldViewPr snapToGrid="0">
      <p:cViewPr varScale="1">
        <p:scale>
          <a:sx n="86" d="100"/>
          <a:sy n="86" d="100"/>
        </p:scale>
        <p:origin x="-797" y="-82"/>
      </p:cViewPr>
      <p:guideLst>
        <p:guide orient="horz" pos="162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fde6504424_0_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fde6504424_0_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143928dcb1f_1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6" name="Google Shape;246;g143928dcb1f_1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g1422d6d04a6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 name="Google Shape;58;g1422d6d04a6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A. Yusubov is an Assistant Professor of Computer and Information Sciences in the School of IT and Engineering at ADA University. Dr. Yusubov has been an IC member for the period of 2017–2020, elected again for </a:t>
            </a:r>
            <a:r>
              <a:rPr lang="en" dirty="0" smtClean="0"/>
              <a:t>2021-2024, </a:t>
            </a:r>
            <a:r>
              <a:rPr lang="en" dirty="0"/>
              <a:t>was local Host Coordination Committee Manager during IOI 2019</a:t>
            </a:r>
            <a:r>
              <a:rPr lang="en" dirty="0" smtClean="0"/>
              <a:t>.</a:t>
            </a: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gfde650442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 name="Google Shape;75;gfde650442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1422d90669a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 name="Google Shape;92;g1422d90669a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fde6504424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fde6504424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1426fde2bd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1426fde2bd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g142949db162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1" name="Google Shape;121;g142949db162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gfde6504424_0_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 name="Google Shape;129;gfde6504424_0_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143928dcb1f_1_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143928dcb1f_1_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lvl="0"/>
            <a:r>
              <a:rPr lang="en-US" sz="1100" dirty="0" smtClean="0">
                <a:latin typeface="Arial"/>
                <a:ea typeface="Arial"/>
              </a:rPr>
              <a:t>Helping hosts: hosts will not have to think about arranging the web hosting, choosing the content management system, etc. they will immediately focus on adding the content and managing the communications.</a:t>
            </a:r>
          </a:p>
          <a:p>
            <a:pPr lvl="0"/>
            <a:r>
              <a:rPr lang="en-US" sz="1100" dirty="0" smtClean="0">
                <a:latin typeface="Arial"/>
                <a:ea typeface="Arial"/>
              </a:rPr>
              <a:t>Consistency: using a centralized general template, some preset color schemes and graphical design themes will help to build a strong identity.</a:t>
            </a:r>
          </a:p>
          <a:p>
            <a:pPr lvl="0"/>
            <a:r>
              <a:rPr lang="en-US" sz="1100" dirty="0" smtClean="0">
                <a:latin typeface="Arial"/>
                <a:ea typeface="Arial"/>
              </a:rPr>
              <a:t>Harmonization: some content can be reused between the websites, e.g. news about this year’s IOI can automatically appear at the main IOI website.</a:t>
            </a:r>
          </a:p>
          <a:p>
            <a:r>
              <a:rPr lang="en-US" sz="1100" dirty="0" smtClean="0">
                <a:latin typeface="Arial"/>
                <a:ea typeface="Arial"/>
              </a:rPr>
              <a:t>Auto-archiving: past IOI edition websites will not face the danger of being lost, as well as not rely on individual initiatives for ensuring proper archiving.</a:t>
            </a:r>
          </a:p>
          <a:p>
            <a:endParaRPr lang="en-US" sz="1100" dirty="0" smtClean="0">
              <a:latin typeface="Arial"/>
            </a:endParaRPr>
          </a:p>
          <a:p>
            <a:pPr lvl="0"/>
            <a:r>
              <a:rPr lang="en-US" dirty="0" smtClean="0"/>
              <a:t>A considerable effort will need to be put to complete the project with the technical infrastructure and processes successfully developed.</a:t>
            </a:r>
          </a:p>
          <a:p>
            <a:pPr lvl="0"/>
            <a:r>
              <a:rPr lang="en-US" dirty="0" smtClean="0"/>
              <a:t>The assigned IOI organizational structure will have to handle the additional responsibility of maintaining the centralized hosting.</a:t>
            </a:r>
          </a:p>
          <a:p>
            <a:pPr lvl="0"/>
            <a:r>
              <a:rPr lang="en-US" dirty="0" smtClean="0"/>
              <a:t>There may be a need for a special functionality that will exceed the limitations of the common template or the platform.</a:t>
            </a:r>
          </a:p>
          <a:p>
            <a:pPr lvl="0"/>
            <a:r>
              <a:rPr lang="en-US" dirty="0" smtClean="0"/>
              <a:t>A host may have wishes dictated by local arrangements or specific requirements that will conflict with the central arrangements.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pPr marL="0" lvl="0" indent="0" algn="r" rtl="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hyperlink" Target="https://ioinformatics.org/page/ioi-journal-index/44" TargetMode="External"/><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image" Target="../media/image2.png"/><Relationship Id="rId4" Type="http://schemas.openxmlformats.org/officeDocument/2006/relationships/image" Target="../media/image1.jpeg"/></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hyperlink" Target="https://olympiads.win.tue.nl/ioi/" TargetMode="External"/><Relationship Id="rId7"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hyperlink" Target="https://ioinformatics.org/"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stats.ioinformatics.org/" TargetMode="External"/><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fontScale="90000"/>
          </a:bodyPr>
          <a:lstStyle/>
          <a:p>
            <a:pPr lvl="0"/>
            <a:r>
              <a:rPr lang="en-US" dirty="0" smtClean="0"/>
              <a:t>The Official IOI Website: </a:t>
            </a:r>
            <a:r>
              <a:rPr lang="en-US" dirty="0" smtClean="0"/>
              <a:t/>
            </a:r>
            <a:br>
              <a:rPr lang="en-US" dirty="0" smtClean="0"/>
            </a:br>
            <a:r>
              <a:rPr lang="en-US" sz="4900" dirty="0" smtClean="0"/>
              <a:t>The </a:t>
            </a:r>
            <a:r>
              <a:rPr lang="en-US" sz="4900" dirty="0" smtClean="0"/>
              <a:t>Good, the Bad and the Ugly</a:t>
            </a:r>
            <a:endParaRPr dirty="0"/>
          </a:p>
        </p:txBody>
      </p:sp>
      <p:sp>
        <p:nvSpPr>
          <p:cNvPr id="55" name="Google Shape;55;p13"/>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fontScale="62500" lnSpcReduction="20000"/>
          </a:bodyPr>
          <a:lstStyle/>
          <a:p>
            <a:pPr marL="0" lvl="0" indent="0" algn="ctr" rtl="0">
              <a:spcBef>
                <a:spcPts val="0"/>
              </a:spcBef>
              <a:spcAft>
                <a:spcPts val="0"/>
              </a:spcAft>
              <a:buNone/>
            </a:pPr>
            <a:r>
              <a:rPr lang="en" dirty="0" smtClean="0"/>
              <a:t>18th </a:t>
            </a:r>
            <a:r>
              <a:rPr lang="en" dirty="0"/>
              <a:t>IOI Conference, </a:t>
            </a:r>
            <a:r>
              <a:rPr lang="en" dirty="0" smtClean="0"/>
              <a:t>3 September 2024</a:t>
            </a:r>
            <a:endParaRPr dirty="0"/>
          </a:p>
          <a:p>
            <a:pPr marL="0" indent="0"/>
            <a:r>
              <a:rPr lang="en-US" dirty="0" smtClean="0"/>
              <a:t>Arab Academy for </a:t>
            </a:r>
            <a:r>
              <a:rPr lang="en-US" dirty="0" smtClean="0"/>
              <a:t>Science,</a:t>
            </a:r>
            <a:r>
              <a:rPr lang="az-Latn-AZ" dirty="0" smtClean="0"/>
              <a:t> </a:t>
            </a:r>
            <a:r>
              <a:rPr lang="en-US" dirty="0" smtClean="0"/>
              <a:t>Technology </a:t>
            </a:r>
            <a:r>
              <a:rPr lang="en-US" dirty="0" smtClean="0"/>
              <a:t>&amp; Maritime </a:t>
            </a:r>
            <a:r>
              <a:rPr lang="en-US" dirty="0" smtClean="0"/>
              <a:t>Transport</a:t>
            </a:r>
            <a:r>
              <a:rPr lang="az-Latn-AZ" dirty="0" smtClean="0"/>
              <a:t>, </a:t>
            </a:r>
            <a:r>
              <a:rPr lang="en-US" dirty="0" smtClean="0"/>
              <a:t>Alexandria</a:t>
            </a:r>
            <a:r>
              <a:rPr lang="en" dirty="0" smtClean="0"/>
              <a:t>, </a:t>
            </a:r>
            <a:r>
              <a:rPr lang="en" dirty="0" smtClean="0"/>
              <a:t>Egypt</a:t>
            </a:r>
            <a:endParaRP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lvl="0">
              <a:buSzPct val="39285"/>
            </a:pPr>
            <a:r>
              <a:rPr lang="en-US" dirty="0" smtClean="0"/>
              <a:t>The Way Forward: Long Term Reflections</a:t>
            </a:r>
            <a:endParaRPr dirty="0"/>
          </a:p>
        </p:txBody>
      </p:sp>
      <p:sp>
        <p:nvSpPr>
          <p:cNvPr id="148" name="Google Shape;148;p2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p>
            <a:pPr marL="0" indent="0">
              <a:buNone/>
            </a:pPr>
            <a:r>
              <a:rPr lang="en-US" dirty="0" smtClean="0"/>
              <a:t>Centralized </a:t>
            </a:r>
            <a:r>
              <a:rPr lang="en-US" b="1" dirty="0" smtClean="0"/>
              <a:t>domain </a:t>
            </a:r>
            <a:r>
              <a:rPr lang="en-US" b="1" dirty="0" smtClean="0"/>
              <a:t>name </a:t>
            </a:r>
            <a:r>
              <a:rPr lang="en-US" dirty="0" smtClean="0"/>
              <a:t>reservation </a:t>
            </a:r>
          </a:p>
          <a:p>
            <a:r>
              <a:rPr lang="en-US" dirty="0" smtClean="0"/>
              <a:t>Many </a:t>
            </a:r>
            <a:r>
              <a:rPr lang="en-US" dirty="0" smtClean="0"/>
              <a:t>organizations make sure to secure their names (e.g. </a:t>
            </a:r>
            <a:r>
              <a:rPr lang="en-US" dirty="0" err="1" smtClean="0"/>
              <a:t>ioiXXXX</a:t>
            </a:r>
            <a:r>
              <a:rPr lang="en-US" dirty="0" smtClean="0"/>
              <a:t>, </a:t>
            </a:r>
            <a:r>
              <a:rPr lang="en-US" dirty="0" err="1" smtClean="0"/>
              <a:t>ioinformatics</a:t>
            </a:r>
            <a:r>
              <a:rPr lang="en-US" dirty="0" smtClean="0"/>
              <a:t>) on all major general and country top-level domain names. </a:t>
            </a:r>
            <a:endParaRPr lang="en-US" dirty="0" smtClean="0"/>
          </a:p>
          <a:p>
            <a:pPr marL="0" indent="0">
              <a:buNone/>
            </a:pPr>
            <a:r>
              <a:rPr lang="en-US" dirty="0" smtClean="0"/>
              <a:t>Centralized </a:t>
            </a:r>
            <a:r>
              <a:rPr lang="en-US" b="1" dirty="0" smtClean="0"/>
              <a:t>media</a:t>
            </a:r>
            <a:r>
              <a:rPr lang="en-US" dirty="0" smtClean="0"/>
              <a:t> hosting/</a:t>
            </a:r>
            <a:r>
              <a:rPr lang="en-US" b="1" dirty="0" smtClean="0"/>
              <a:t>social</a:t>
            </a:r>
            <a:r>
              <a:rPr lang="en-US" dirty="0" smtClean="0"/>
              <a:t> media</a:t>
            </a:r>
          </a:p>
          <a:p>
            <a:r>
              <a:rPr lang="en-US" dirty="0" smtClean="0"/>
              <a:t>e.g. give limited access for local organizers to the official YouTube channel for uploading their video material. </a:t>
            </a:r>
          </a:p>
          <a:p>
            <a:r>
              <a:rPr lang="en-US" dirty="0" smtClean="0"/>
              <a:t>Many videos are popular years after an IOI edition is over. Perhaps, monetization of these videos (and other media) may open a new income stream in the IOI budget</a:t>
            </a:r>
            <a:r>
              <a:rPr lang="en-US" dirty="0" smtClean="0"/>
              <a:t>.</a:t>
            </a:r>
            <a:r>
              <a:rPr lang="en-US" dirty="0" smtClean="0"/>
              <a:t> </a:t>
            </a:r>
            <a:endParaRPr lang="en-US" dirty="0" smtClean="0"/>
          </a:p>
        </p:txBody>
      </p:sp>
      <p:sp>
        <p:nvSpPr>
          <p:cNvPr id="149" name="Google Shape;149;p2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p>
            <a:pPr marL="0" indent="0">
              <a:buNone/>
            </a:pPr>
            <a:endParaRPr lang="en-US" dirty="0"/>
          </a:p>
        </p:txBody>
      </p:sp>
      <p:pic>
        <p:nvPicPr>
          <p:cNvPr id="7" name="Google Shape;111;p20"/>
          <p:cNvPicPr preferRelativeResize="0"/>
          <p:nvPr/>
        </p:nvPicPr>
        <p:blipFill rotWithShape="1">
          <a:blip r:embed="rId3" cstate="screen">
            <a:alphaModFix/>
          </a:blip>
          <a:srcRect/>
          <a:stretch/>
        </p:blipFill>
        <p:spPr>
          <a:xfrm>
            <a:off x="4832400" y="1152475"/>
            <a:ext cx="3991576" cy="3416401"/>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4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50" name="Google Shape;250;p37"/>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p>
            <a:pPr marL="0" indent="0">
              <a:buNone/>
            </a:pPr>
            <a:endParaRPr dirty="0"/>
          </a:p>
        </p:txBody>
      </p:sp>
      <p:pic>
        <p:nvPicPr>
          <p:cNvPr id="6" name="Google Shape;170;p26"/>
          <p:cNvPicPr preferRelativeResize="0"/>
          <p:nvPr/>
        </p:nvPicPr>
        <p:blipFill rotWithShape="1">
          <a:blip r:embed="rId3" cstate="screen">
            <a:alphaModFix/>
          </a:blip>
          <a:srcRect/>
          <a:stretch/>
        </p:blipFill>
        <p:spPr>
          <a:xfrm>
            <a:off x="4832400" y="1152475"/>
            <a:ext cx="3999898" cy="3416401"/>
          </a:xfrm>
          <a:prstGeom prst="rect">
            <a:avLst/>
          </a:prstGeom>
          <a:noFill/>
          <a:ln>
            <a:noFill/>
          </a:ln>
        </p:spPr>
      </p:pic>
      <p:sp>
        <p:nvSpPr>
          <p:cNvPr id="248" name="Google Shape;248;p3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
              <a:t>Acknowledgements</a:t>
            </a:r>
            <a:endParaRPr/>
          </a:p>
        </p:txBody>
      </p:sp>
      <p:sp>
        <p:nvSpPr>
          <p:cNvPr id="249" name="Google Shape;249;p37"/>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p>
            <a:pPr marL="0" lvl="0" indent="0">
              <a:buNone/>
            </a:pPr>
            <a:r>
              <a:rPr lang="en-US" dirty="0" smtClean="0"/>
              <a:t>The author thanks the workshop participants, Sandra </a:t>
            </a:r>
            <a:r>
              <a:rPr lang="en-US" dirty="0" smtClean="0"/>
              <a:t>Schumann, </a:t>
            </a:r>
            <a:r>
              <a:rPr lang="en-US" dirty="0" smtClean="0"/>
              <a:t>Team Estonia leader, and Steven </a:t>
            </a:r>
            <a:r>
              <a:rPr lang="en-US" dirty="0" err="1" smtClean="0"/>
              <a:t>Halim</a:t>
            </a:r>
            <a:r>
              <a:rPr lang="en-US" dirty="0" smtClean="0"/>
              <a:t>, </a:t>
            </a:r>
            <a:r>
              <a:rPr lang="en-US" dirty="0" smtClean="0"/>
              <a:t>Team Singapore leader, for their active contribution to the initial discussions. </a:t>
            </a:r>
            <a:endParaRPr lang="en-US" dirty="0" smtClean="0"/>
          </a:p>
          <a:p>
            <a:pPr marL="0" lvl="0" indent="0">
              <a:buNone/>
            </a:pPr>
            <a:endParaRPr lang="en-US" dirty="0" smtClean="0"/>
          </a:p>
          <a:p>
            <a:pPr marL="0" lvl="0" indent="0">
              <a:buNone/>
            </a:pPr>
            <a:r>
              <a:rPr lang="en-US" dirty="0" smtClean="0"/>
              <a:t>Martins </a:t>
            </a:r>
            <a:r>
              <a:rPr lang="en-US" dirty="0" err="1" smtClean="0"/>
              <a:t>Opmanis</a:t>
            </a:r>
            <a:r>
              <a:rPr lang="en-US" dirty="0" smtClean="0"/>
              <a:t> and Troy </a:t>
            </a:r>
            <a:r>
              <a:rPr lang="en-US" dirty="0" err="1" smtClean="0"/>
              <a:t>Vasiga</a:t>
            </a:r>
            <a:r>
              <a:rPr lang="en-US" dirty="0" smtClean="0"/>
              <a:t> were very kind to share some historical data. </a:t>
            </a:r>
          </a:p>
          <a:p>
            <a:pPr marL="0" lvl="0" indent="0">
              <a:buNone/>
            </a:pPr>
            <a:endParaRPr lang="en-US" dirty="0" smtClean="0"/>
          </a:p>
          <a:p>
            <a:pPr marL="0" indent="0">
              <a:buNone/>
            </a:pPr>
            <a:r>
              <a:rPr lang="en-US" dirty="0" smtClean="0"/>
              <a:t>The author is also grateful to Martins </a:t>
            </a:r>
            <a:r>
              <a:rPr lang="en-US" dirty="0" err="1" smtClean="0"/>
              <a:t>Opmanis</a:t>
            </a:r>
            <a:r>
              <a:rPr lang="en-US" dirty="0" smtClean="0"/>
              <a:t> for reviewing the draft of the paper</a:t>
            </a:r>
            <a:r>
              <a:rPr lang="en-US" dirty="0" smtClean="0"/>
              <a:t>.</a:t>
            </a:r>
            <a:endParaRPr lang="en-US"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Google Shape;60;p1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lvl="0"/>
            <a:r>
              <a:rPr lang="en-US" dirty="0" smtClean="0"/>
              <a:t>The Official IOI Website: The Good, the Bad and the Ugly</a:t>
            </a:r>
            <a:endParaRPr dirty="0"/>
          </a:p>
        </p:txBody>
      </p:sp>
      <p:sp>
        <p:nvSpPr>
          <p:cNvPr id="61" name="Google Shape;61;p14"/>
          <p:cNvSpPr txBox="1">
            <a:spLocks noGrp="1"/>
          </p:cNvSpPr>
          <p:nvPr>
            <p:ph type="body" idx="1"/>
          </p:nvPr>
        </p:nvSpPr>
        <p:spPr>
          <a:xfrm>
            <a:off x="311700" y="1152475"/>
            <a:ext cx="4846226" cy="3416400"/>
          </a:xfrm>
          <a:prstGeom prst="rect">
            <a:avLst/>
          </a:prstGeom>
        </p:spPr>
        <p:txBody>
          <a:bodyPr spcFirstLastPara="1" wrap="square" lIns="91425" tIns="91425" rIns="91425" bIns="91425" anchor="t" anchorCtr="0">
            <a:normAutofit fontScale="85000" lnSpcReduction="20000"/>
          </a:bodyPr>
          <a:lstStyle/>
          <a:p>
            <a:pPr marL="0" lvl="0" indent="0">
              <a:buNone/>
            </a:pPr>
            <a:r>
              <a:rPr lang="en-US" dirty="0" smtClean="0"/>
              <a:t>This </a:t>
            </a:r>
            <a:r>
              <a:rPr lang="en-US" dirty="0" smtClean="0"/>
              <a:t>paper is an </a:t>
            </a:r>
            <a:r>
              <a:rPr lang="en-US" b="1" dirty="0" smtClean="0"/>
              <a:t>extended report </a:t>
            </a:r>
            <a:r>
              <a:rPr lang="en-US" dirty="0" smtClean="0"/>
              <a:t>from one of the discussion groups at the 35</a:t>
            </a:r>
            <a:r>
              <a:rPr lang="en-US" baseline="30000" dirty="0" smtClean="0"/>
              <a:t>th</a:t>
            </a:r>
            <a:r>
              <a:rPr lang="en-US" dirty="0" smtClean="0"/>
              <a:t> International Olympiad in Informatics (IOI) in Hungary. </a:t>
            </a:r>
            <a:r>
              <a:rPr lang="en-US" dirty="0" smtClean="0"/>
              <a:t>It </a:t>
            </a:r>
            <a:r>
              <a:rPr lang="en-US" dirty="0" smtClean="0"/>
              <a:t>looks back at the evolution of the official IOI website, provides an overview of the current web resources and reflection on their strengths and weaknesses. </a:t>
            </a:r>
            <a:endParaRPr lang="en-US" dirty="0" smtClean="0"/>
          </a:p>
          <a:p>
            <a:pPr marL="0" lvl="0" indent="0">
              <a:buNone/>
            </a:pPr>
            <a:endParaRPr lang="en-US" dirty="0" smtClean="0"/>
          </a:p>
          <a:p>
            <a:pPr marL="0" lvl="0" indent="0">
              <a:buNone/>
            </a:pPr>
            <a:r>
              <a:rPr lang="en-US" dirty="0" smtClean="0"/>
              <a:t>The </a:t>
            </a:r>
            <a:r>
              <a:rPr lang="en-US" dirty="0" smtClean="0"/>
              <a:t>report also proposes </a:t>
            </a:r>
            <a:r>
              <a:rPr lang="en-US" b="1" dirty="0" smtClean="0"/>
              <a:t>short-term and long-term suggestions</a:t>
            </a:r>
            <a:r>
              <a:rPr lang="en-US" dirty="0" smtClean="0"/>
              <a:t> for further development of the IOI web </a:t>
            </a:r>
            <a:r>
              <a:rPr lang="en-US" dirty="0" smtClean="0"/>
              <a:t>services.</a:t>
            </a:r>
            <a:endParaRPr lang="en-US" dirty="0" smtClean="0"/>
          </a:p>
          <a:p>
            <a:pPr marL="0" lvl="0" indent="0">
              <a:spcBef>
                <a:spcPts val="1200"/>
              </a:spcBef>
              <a:spcAft>
                <a:spcPts val="1200"/>
              </a:spcAft>
              <a:buNone/>
            </a:pPr>
            <a:r>
              <a:rPr lang="en-US" dirty="0" smtClean="0"/>
              <a:t>Read the article at </a:t>
            </a:r>
            <a:r>
              <a:rPr lang="en-US" dirty="0" smtClean="0"/>
              <a:t/>
            </a:r>
            <a:br>
              <a:rPr lang="en-US" dirty="0" smtClean="0"/>
            </a:br>
            <a:r>
              <a:rPr lang="en-US" dirty="0" smtClean="0">
                <a:hlinkClick r:id="rId3"/>
              </a:rPr>
              <a:t>https</a:t>
            </a:r>
            <a:r>
              <a:rPr lang="en-US" dirty="0" smtClean="0">
                <a:hlinkClick r:id="rId3"/>
              </a:rPr>
              <a:t>://</a:t>
            </a:r>
            <a:r>
              <a:rPr lang="en-US" dirty="0" smtClean="0">
                <a:hlinkClick r:id="rId3"/>
              </a:rPr>
              <a:t>ioinformatics.org/page/ioi-journal-index/44#volume18</a:t>
            </a:r>
            <a:r>
              <a:rPr lang="en-US" dirty="0" smtClean="0"/>
              <a:t> </a:t>
            </a:r>
          </a:p>
          <a:p>
            <a:pPr marL="0" lvl="0" indent="0" algn="r">
              <a:buNone/>
            </a:pPr>
            <a:endParaRPr lang="en-US" dirty="0" smtClean="0"/>
          </a:p>
          <a:p>
            <a:pPr marL="0" lvl="0" indent="0" algn="r">
              <a:buNone/>
            </a:pPr>
            <a:r>
              <a:rPr lang="en-US" dirty="0" smtClean="0"/>
              <a:t>Produced </a:t>
            </a:r>
            <a:r>
              <a:rPr lang="en-US" dirty="0" smtClean="0"/>
              <a:t>by </a:t>
            </a:r>
            <a:r>
              <a:rPr lang="en-US" dirty="0" smtClean="0"/>
              <a:t/>
            </a:r>
            <a:br>
              <a:rPr lang="en-US" dirty="0" smtClean="0"/>
            </a:br>
            <a:r>
              <a:rPr lang="en-US" dirty="0" smtClean="0"/>
              <a:t>Araz </a:t>
            </a:r>
            <a:r>
              <a:rPr lang="en-US" dirty="0" smtClean="0"/>
              <a:t>YUSUBOV</a:t>
            </a:r>
          </a:p>
          <a:p>
            <a:pPr marL="0" lvl="0" indent="0" algn="r">
              <a:spcBef>
                <a:spcPts val="1200"/>
              </a:spcBef>
              <a:buClr>
                <a:schemeClr val="dk1"/>
              </a:buClr>
              <a:buSzPct val="78571"/>
              <a:buNone/>
            </a:pPr>
            <a:r>
              <a:rPr lang="en-US" dirty="0" smtClean="0"/>
              <a:t>School of IT and Engineering, </a:t>
            </a:r>
            <a:r>
              <a:rPr lang="en-US" dirty="0" smtClean="0"/>
              <a:t/>
            </a:r>
            <a:br>
              <a:rPr lang="en-US" dirty="0" smtClean="0"/>
            </a:br>
            <a:r>
              <a:rPr lang="en-US" dirty="0" smtClean="0"/>
              <a:t>ADA </a:t>
            </a:r>
            <a:r>
              <a:rPr lang="en-US" dirty="0" smtClean="0"/>
              <a:t>University,  </a:t>
            </a:r>
            <a:r>
              <a:rPr lang="en-US" dirty="0" smtClean="0"/>
              <a:t>Baku, Azerbaijan</a:t>
            </a:r>
            <a:endParaRPr lang="en-US" dirty="0" smtClean="0"/>
          </a:p>
        </p:txBody>
      </p:sp>
      <p:pic>
        <p:nvPicPr>
          <p:cNvPr id="62" name="Google Shape;62;p14"/>
          <p:cNvPicPr preferRelativeResize="0"/>
          <p:nvPr/>
        </p:nvPicPr>
        <p:blipFill>
          <a:blip r:embed="rId4"/>
          <a:stretch>
            <a:fillRect/>
          </a:stretch>
        </p:blipFill>
        <p:spPr>
          <a:xfrm>
            <a:off x="311700" y="3197275"/>
            <a:ext cx="1371600" cy="1371600"/>
          </a:xfrm>
          <a:prstGeom prst="ellipse">
            <a:avLst/>
          </a:prstGeom>
          <a:noFill/>
          <a:ln w="9525" cap="flat" cmpd="sng">
            <a:solidFill>
              <a:schemeClr val="dk1"/>
            </a:solidFill>
            <a:prstDash val="solid"/>
            <a:round/>
            <a:headEnd type="none" w="sm" len="sm"/>
            <a:tailEnd type="none" w="sm" len="sm"/>
          </a:ln>
        </p:spPr>
      </p:pic>
      <p:pic>
        <p:nvPicPr>
          <p:cNvPr id="8" name="Google Shape;103;p19"/>
          <p:cNvPicPr preferRelativeResize="0"/>
          <p:nvPr/>
        </p:nvPicPr>
        <p:blipFill rotWithShape="1">
          <a:blip r:embed="rId5" cstate="screen">
            <a:alphaModFix/>
          </a:blip>
          <a:srcRect/>
          <a:stretch/>
        </p:blipFill>
        <p:spPr>
          <a:xfrm>
            <a:off x="5519725" y="1152475"/>
            <a:ext cx="3312575" cy="3416400"/>
          </a:xfrm>
          <a:prstGeom prst="rect">
            <a:avLst/>
          </a:prstGeom>
          <a:noFill/>
          <a:ln>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16"/>
          <p:cNvSpPr txBox="1">
            <a:spLocks noGrp="1"/>
          </p:cNvSpPr>
          <p:nvPr>
            <p:ph type="title"/>
          </p:nvPr>
        </p:nvSpPr>
        <p:spPr>
          <a:prstGeom prst="rect">
            <a:avLst/>
          </a:prstGeom>
        </p:spPr>
        <p:txBody>
          <a:bodyPr spcFirstLastPara="1" wrap="square" lIns="91425" tIns="91425" rIns="91425" bIns="91425" anchor="t" anchorCtr="0">
            <a:normAutofit fontScale="90000"/>
          </a:bodyPr>
          <a:lstStyle/>
          <a:p>
            <a:pPr lvl="0"/>
            <a:r>
              <a:rPr lang="en-US" dirty="0" smtClean="0"/>
              <a:t>The Look Back</a:t>
            </a:r>
            <a:endParaRPr dirty="0"/>
          </a:p>
        </p:txBody>
      </p:sp>
      <p:sp>
        <p:nvSpPr>
          <p:cNvPr id="78" name="Google Shape;78;p16"/>
          <p:cNvSpPr txBox="1">
            <a:spLocks noGrp="1"/>
          </p:cNvSpPr>
          <p:nvPr>
            <p:ph type="body" idx="1"/>
          </p:nvPr>
        </p:nvSpPr>
        <p:spPr>
          <a:xfrm>
            <a:off x="311699" y="1152475"/>
            <a:ext cx="6284410" cy="3416400"/>
          </a:xfrm>
          <a:prstGeom prst="rect">
            <a:avLst/>
          </a:prstGeom>
        </p:spPr>
        <p:txBody>
          <a:bodyPr spcFirstLastPara="1" wrap="square" lIns="91425" tIns="91425" rIns="91425" bIns="91425" anchor="t" anchorCtr="0">
            <a:normAutofit fontScale="92500" lnSpcReduction="10000"/>
          </a:bodyPr>
          <a:lstStyle/>
          <a:p>
            <a:pPr lvl="0" indent="-317500">
              <a:spcBef>
                <a:spcPts val="1200"/>
              </a:spcBef>
              <a:buSzPts val="1400"/>
              <a:buNone/>
            </a:pPr>
            <a:r>
              <a:rPr lang="en-US" dirty="0" smtClean="0"/>
              <a:t>The </a:t>
            </a:r>
            <a:r>
              <a:rPr lang="en-US" dirty="0" err="1" smtClean="0"/>
              <a:t>Wayback</a:t>
            </a:r>
            <a:r>
              <a:rPr lang="en-US" dirty="0" smtClean="0"/>
              <a:t> </a:t>
            </a:r>
            <a:r>
              <a:rPr lang="en-US" dirty="0" smtClean="0"/>
              <a:t>Machine </a:t>
            </a:r>
            <a:r>
              <a:rPr lang="en-US" dirty="0" smtClean="0"/>
              <a:t>snapshot records:</a:t>
            </a:r>
            <a:endParaRPr lang="en-US" dirty="0" smtClean="0"/>
          </a:p>
          <a:p>
            <a:pPr lvl="0" indent="-317500">
              <a:spcBef>
                <a:spcPts val="1200"/>
              </a:spcBef>
              <a:buSzPts val="1400"/>
            </a:pPr>
            <a:r>
              <a:rPr lang="en-US" dirty="0" smtClean="0"/>
              <a:t>December </a:t>
            </a:r>
            <a:r>
              <a:rPr lang="en-US" b="1" dirty="0" smtClean="0"/>
              <a:t>1998</a:t>
            </a:r>
            <a:r>
              <a:rPr lang="az-Latn-AZ" dirty="0" smtClean="0"/>
              <a:t>: </a:t>
            </a:r>
            <a:r>
              <a:rPr lang="en-US" dirty="0" smtClean="0"/>
              <a:t>A website </a:t>
            </a:r>
            <a:r>
              <a:rPr lang="en-US" dirty="0" smtClean="0"/>
              <a:t>hosted at </a:t>
            </a:r>
            <a:r>
              <a:rPr lang="en-US" u="sng" dirty="0" smtClean="0">
                <a:hlinkClick r:id="rId3"/>
              </a:rPr>
              <a:t>https://olympiads.win.tue.nl/ioi/</a:t>
            </a:r>
            <a:r>
              <a:rPr lang="en-US" dirty="0" smtClean="0"/>
              <a:t> and maintained at the time by Tom </a:t>
            </a:r>
            <a:r>
              <a:rPr lang="en-US" dirty="0" err="1" smtClean="0"/>
              <a:t>Verhoeff</a:t>
            </a:r>
            <a:r>
              <a:rPr lang="en-US" dirty="0" smtClean="0"/>
              <a:t> </a:t>
            </a:r>
            <a:r>
              <a:rPr lang="en-US" dirty="0" smtClean="0"/>
              <a:t>of Eindhoven University of Technology (TU/e</a:t>
            </a:r>
            <a:r>
              <a:rPr lang="en-US" dirty="0" smtClean="0"/>
              <a:t>), Netherlands, </a:t>
            </a:r>
            <a:r>
              <a:rPr lang="en-US" dirty="0" smtClean="0"/>
              <a:t>which predates the current IOI </a:t>
            </a:r>
            <a:r>
              <a:rPr lang="en-US" dirty="0" smtClean="0"/>
              <a:t>website.</a:t>
            </a:r>
            <a:endParaRPr lang="az-Latn-AZ" dirty="0" smtClean="0"/>
          </a:p>
          <a:p>
            <a:pPr lvl="0" indent="-317500">
              <a:spcBef>
                <a:spcPts val="1200"/>
              </a:spcBef>
              <a:buSzPts val="1400"/>
            </a:pPr>
            <a:r>
              <a:rPr lang="en-US" dirty="0" smtClean="0"/>
              <a:t>October </a:t>
            </a:r>
            <a:r>
              <a:rPr lang="en-US" b="1" dirty="0" smtClean="0"/>
              <a:t>2002</a:t>
            </a:r>
            <a:r>
              <a:rPr lang="az-Latn-AZ" dirty="0" smtClean="0"/>
              <a:t>: T</a:t>
            </a:r>
            <a:r>
              <a:rPr lang="en-US" dirty="0" smtClean="0"/>
              <a:t>he </a:t>
            </a:r>
            <a:r>
              <a:rPr lang="en-US" dirty="0" smtClean="0"/>
              <a:t>official IOI website hosted at </a:t>
            </a:r>
            <a:r>
              <a:rPr lang="en-US" dirty="0" smtClean="0">
                <a:hlinkClick r:id="rId4"/>
              </a:rPr>
              <a:t>https://ioinformatics.org</a:t>
            </a:r>
            <a:r>
              <a:rPr lang="en-US" dirty="0" smtClean="0">
                <a:hlinkClick r:id="rId4"/>
              </a:rPr>
              <a:t>/</a:t>
            </a:r>
            <a:r>
              <a:rPr lang="en-US" dirty="0" smtClean="0"/>
              <a:t>. </a:t>
            </a:r>
          </a:p>
          <a:p>
            <a:pPr lvl="0" indent="-317500">
              <a:spcBef>
                <a:spcPts val="1200"/>
              </a:spcBef>
              <a:buSzPts val="1400"/>
            </a:pPr>
            <a:r>
              <a:rPr lang="en-US" dirty="0" smtClean="0"/>
              <a:t>June </a:t>
            </a:r>
            <a:r>
              <a:rPr lang="en-US" b="1" dirty="0" smtClean="0"/>
              <a:t>2005</a:t>
            </a:r>
            <a:r>
              <a:rPr lang="az-Latn-AZ" dirty="0" smtClean="0"/>
              <a:t>: </a:t>
            </a:r>
            <a:r>
              <a:rPr lang="en-US" dirty="0" smtClean="0"/>
              <a:t>The </a:t>
            </a:r>
            <a:r>
              <a:rPr lang="en-US" b="1" dirty="0" smtClean="0"/>
              <a:t>second version </a:t>
            </a:r>
            <a:r>
              <a:rPr lang="en-US" dirty="0" smtClean="0"/>
              <a:t>of the website </a:t>
            </a:r>
            <a:r>
              <a:rPr lang="en-US" dirty="0" smtClean="0"/>
              <a:t>credits </a:t>
            </a:r>
            <a:r>
              <a:rPr lang="en-US" dirty="0" smtClean="0"/>
              <a:t>Don </a:t>
            </a:r>
            <a:r>
              <a:rPr lang="en-US" dirty="0" err="1" smtClean="0"/>
              <a:t>Piele</a:t>
            </a:r>
            <a:r>
              <a:rPr lang="en-US" dirty="0" smtClean="0"/>
              <a:t>, an IOI pioneer from the </a:t>
            </a:r>
            <a:r>
              <a:rPr lang="en-US" dirty="0" smtClean="0"/>
              <a:t>USA</a:t>
            </a:r>
            <a:r>
              <a:rPr lang="az-Latn-AZ" dirty="0" smtClean="0"/>
              <a:t> </a:t>
            </a:r>
            <a:r>
              <a:rPr lang="en-US" dirty="0" smtClean="0"/>
              <a:t>as </a:t>
            </a:r>
            <a:r>
              <a:rPr lang="en-US" dirty="0" smtClean="0"/>
              <a:t>the webmaster. </a:t>
            </a:r>
            <a:endParaRPr lang="en-US" dirty="0" smtClean="0"/>
          </a:p>
          <a:p>
            <a:pPr lvl="0" indent="-317500">
              <a:spcBef>
                <a:spcPts val="1200"/>
              </a:spcBef>
              <a:buSzPts val="1400"/>
            </a:pPr>
            <a:r>
              <a:rPr lang="en-US" dirty="0" smtClean="0"/>
              <a:t>January </a:t>
            </a:r>
            <a:r>
              <a:rPr lang="en-US" b="1" dirty="0" smtClean="0"/>
              <a:t>2008</a:t>
            </a:r>
            <a:r>
              <a:rPr lang="en-US" dirty="0" smtClean="0"/>
              <a:t>: The </a:t>
            </a:r>
            <a:r>
              <a:rPr lang="en-US" dirty="0" smtClean="0"/>
              <a:t>longest serving </a:t>
            </a:r>
            <a:r>
              <a:rPr lang="en-US" b="1" dirty="0" smtClean="0"/>
              <a:t>third version </a:t>
            </a:r>
            <a:r>
              <a:rPr lang="en-US" dirty="0" smtClean="0"/>
              <a:t>was created </a:t>
            </a:r>
            <a:r>
              <a:rPr lang="en-US" dirty="0" smtClean="0"/>
              <a:t>by </a:t>
            </a:r>
            <a:r>
              <a:rPr lang="en-US" dirty="0" smtClean="0"/>
              <a:t>Scott </a:t>
            </a:r>
            <a:r>
              <a:rPr lang="en-US" dirty="0" err="1" smtClean="0"/>
              <a:t>Greenlay</a:t>
            </a:r>
            <a:r>
              <a:rPr lang="en-US" dirty="0" smtClean="0"/>
              <a:t> of the University of Waterloo, who at the time worked with Troy </a:t>
            </a:r>
            <a:r>
              <a:rPr lang="en-US" dirty="0" err="1" smtClean="0"/>
              <a:t>Vasiga</a:t>
            </a:r>
            <a:r>
              <a:rPr lang="en-US" dirty="0" smtClean="0"/>
              <a:t> of Team Canada. Since 2012, the website has been updated by Martins </a:t>
            </a:r>
            <a:r>
              <a:rPr lang="en-US" dirty="0" err="1" smtClean="0"/>
              <a:t>Opmanis</a:t>
            </a:r>
            <a:r>
              <a:rPr lang="en-US" dirty="0" smtClean="0"/>
              <a:t>, an IOI veteran from Latvia</a:t>
            </a:r>
            <a:r>
              <a:rPr lang="en-US" dirty="0" smtClean="0"/>
              <a:t>.</a:t>
            </a:r>
            <a:endParaRPr dirty="0"/>
          </a:p>
        </p:txBody>
      </p:sp>
      <p:pic>
        <p:nvPicPr>
          <p:cNvPr id="6" name="Picture 5" descr="C:\Users\Araz\AppData\Local\Microsoft\Windows\INetCache\Content.Word\00-ioi-website-19981203.png"/>
          <p:cNvPicPr>
            <a:picLocks noChangeAspect="1"/>
          </p:cNvPicPr>
          <p:nvPr/>
        </p:nvPicPr>
        <p:blipFill>
          <a:blip r:embed="rId5" cstate="print"/>
          <a:srcRect/>
          <a:stretch>
            <a:fillRect/>
          </a:stretch>
        </p:blipFill>
        <p:spPr bwMode="auto">
          <a:xfrm>
            <a:off x="6787198" y="1146533"/>
            <a:ext cx="2045102" cy="1371600"/>
          </a:xfrm>
          <a:prstGeom prst="rect">
            <a:avLst/>
          </a:prstGeom>
          <a:noFill/>
          <a:ln w="9525">
            <a:noFill/>
            <a:miter lim="800000"/>
            <a:headEnd/>
            <a:tailEnd/>
          </a:ln>
        </p:spPr>
      </p:pic>
      <p:pic>
        <p:nvPicPr>
          <p:cNvPr id="7" name="Picture 6" descr="C:\Users\Araz\AppData\Local\Microsoft\Windows\INetCache\Content.Word\01-ioi-website-20021005.png"/>
          <p:cNvPicPr>
            <a:picLocks noChangeAspect="1"/>
          </p:cNvPicPr>
          <p:nvPr/>
        </p:nvPicPr>
        <p:blipFill>
          <a:blip r:embed="rId6" cstate="print"/>
          <a:srcRect/>
          <a:stretch>
            <a:fillRect/>
          </a:stretch>
        </p:blipFill>
        <p:spPr bwMode="auto">
          <a:xfrm>
            <a:off x="6787198" y="1830114"/>
            <a:ext cx="2045102" cy="1371600"/>
          </a:xfrm>
          <a:prstGeom prst="rect">
            <a:avLst/>
          </a:prstGeom>
          <a:noFill/>
          <a:ln w="9525">
            <a:noFill/>
            <a:miter lim="800000"/>
            <a:headEnd/>
            <a:tailEnd/>
          </a:ln>
        </p:spPr>
      </p:pic>
      <p:pic>
        <p:nvPicPr>
          <p:cNvPr id="8" name="Picture 7" descr="C:\Users\Araz\AppData\Local\Microsoft\Windows\INetCache\Content.Word\02-ioi-website-20051015.png"/>
          <p:cNvPicPr>
            <a:picLocks noChangeAspect="1"/>
          </p:cNvPicPr>
          <p:nvPr/>
        </p:nvPicPr>
        <p:blipFill>
          <a:blip r:embed="rId7" cstate="print"/>
          <a:srcRect/>
          <a:stretch>
            <a:fillRect/>
          </a:stretch>
        </p:blipFill>
        <p:spPr bwMode="auto">
          <a:xfrm>
            <a:off x="6787198" y="2513695"/>
            <a:ext cx="2045102" cy="1371600"/>
          </a:xfrm>
          <a:prstGeom prst="rect">
            <a:avLst/>
          </a:prstGeom>
          <a:noFill/>
          <a:ln w="9525">
            <a:noFill/>
            <a:miter lim="800000"/>
            <a:headEnd/>
            <a:tailEnd/>
          </a:ln>
        </p:spPr>
      </p:pic>
      <p:pic>
        <p:nvPicPr>
          <p:cNvPr id="9" name="Picture 8" descr="C:\Users\Araz\AppData\Local\Microsoft\Windows\INetCache\Content.Word\03-ioi-website-20080605.png"/>
          <p:cNvPicPr>
            <a:picLocks noChangeAspect="1"/>
          </p:cNvPicPr>
          <p:nvPr/>
        </p:nvPicPr>
        <p:blipFill>
          <a:blip r:embed="rId8" cstate="print"/>
          <a:srcRect/>
          <a:stretch>
            <a:fillRect/>
          </a:stretch>
        </p:blipFill>
        <p:spPr bwMode="auto">
          <a:xfrm>
            <a:off x="6787198" y="3197275"/>
            <a:ext cx="2045102" cy="1371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7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8">
                                            <p:txEl>
                                              <p:pRg st="1" end="1"/>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78">
                                            <p:txEl>
                                              <p:pRg st="2" end="2"/>
                                            </p:txEl>
                                          </p:spTgt>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8">
                                            <p:txEl>
                                              <p:pRg st="3" end="3"/>
                                            </p:txEl>
                                          </p:spTgt>
                                        </p:tgtEl>
                                        <p:attrNameLst>
                                          <p:attrName>style.visibility</p:attrName>
                                        </p:attrNameLst>
                                      </p:cBhvr>
                                      <p:to>
                                        <p:strVal val="visible"/>
                                      </p:to>
                                    </p:set>
                                  </p:childTnLst>
                                </p:cTn>
                              </p:par>
                            </p:childTnLst>
                          </p:cTn>
                        </p:par>
                        <p:par>
                          <p:cTn id="25" fill="hold">
                            <p:stCondLst>
                              <p:cond delay="0"/>
                            </p:stCondLst>
                            <p:childTnLst>
                              <p:par>
                                <p:cTn id="26" presetID="1"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78">
                                            <p:txEl>
                                              <p:pRg st="4" end="4"/>
                                            </p:txEl>
                                          </p:spTgt>
                                        </p:tgtEl>
                                        <p:attrNameLst>
                                          <p:attrName>style.visibility</p:attrName>
                                        </p:attrNameLst>
                                      </p:cBhvr>
                                      <p:to>
                                        <p:strVal val="visible"/>
                                      </p:to>
                                    </p:set>
                                  </p:childTnLst>
                                </p:cTn>
                              </p:par>
                            </p:childTnLst>
                          </p:cTn>
                        </p:par>
                        <p:par>
                          <p:cTn id="32" fill="hold">
                            <p:stCondLst>
                              <p:cond delay="0"/>
                            </p:stCondLst>
                            <p:childTnLst>
                              <p:par>
                                <p:cTn id="33" presetID="1" presetClass="entr" presetSubtype="0"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1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lvl="0"/>
            <a:r>
              <a:rPr lang="en-US" dirty="0" smtClean="0"/>
              <a:t>The Look Back</a:t>
            </a:r>
            <a:endParaRPr dirty="0"/>
          </a:p>
        </p:txBody>
      </p:sp>
      <p:sp>
        <p:nvSpPr>
          <p:cNvPr id="95" name="Google Shape;95;p18"/>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p>
            <a:r>
              <a:rPr lang="en-US" dirty="0" smtClean="0"/>
              <a:t>April </a:t>
            </a:r>
            <a:r>
              <a:rPr lang="en-US" b="1" dirty="0" smtClean="0"/>
              <a:t>2014</a:t>
            </a:r>
            <a:r>
              <a:rPr lang="en-US" dirty="0" smtClean="0"/>
              <a:t>: IOI </a:t>
            </a:r>
            <a:r>
              <a:rPr lang="en-US" dirty="0" smtClean="0"/>
              <a:t>Statistics website hosted at </a:t>
            </a:r>
            <a:r>
              <a:rPr lang="en-US" u="sng" dirty="0" smtClean="0">
                <a:hlinkClick r:id="rId3"/>
              </a:rPr>
              <a:t>https://stats.ioinformatics.org/</a:t>
            </a:r>
            <a:r>
              <a:rPr lang="en-US" dirty="0" smtClean="0"/>
              <a:t> </a:t>
            </a:r>
            <a:r>
              <a:rPr lang="en-US" dirty="0" smtClean="0"/>
              <a:t>is arguably </a:t>
            </a:r>
            <a:r>
              <a:rPr lang="en-US" dirty="0" smtClean="0"/>
              <a:t>the most popular IOI website that provides convenient access to comprehensive contestant data, </a:t>
            </a:r>
            <a:r>
              <a:rPr lang="en-US" dirty="0" smtClean="0"/>
              <a:t>and </a:t>
            </a:r>
            <a:r>
              <a:rPr lang="en-US" dirty="0" smtClean="0"/>
              <a:t>is moderated by colleagues from Latvia, Eduard </a:t>
            </a:r>
            <a:r>
              <a:rPr lang="en-US" dirty="0" err="1" smtClean="0"/>
              <a:t>Kalinicenko</a:t>
            </a:r>
            <a:r>
              <a:rPr lang="en-US" dirty="0" smtClean="0"/>
              <a:t>, </a:t>
            </a:r>
            <a:r>
              <a:rPr lang="en-US" dirty="0" smtClean="0"/>
              <a:t>Martins </a:t>
            </a:r>
            <a:r>
              <a:rPr lang="en-US" dirty="0" err="1" smtClean="0"/>
              <a:t>Opmanis</a:t>
            </a:r>
            <a:r>
              <a:rPr lang="en-US" dirty="0" smtClean="0"/>
              <a:t> and Oleg </a:t>
            </a:r>
            <a:r>
              <a:rPr lang="en-US" dirty="0" err="1" smtClean="0"/>
              <a:t>Oshmyan</a:t>
            </a:r>
            <a:r>
              <a:rPr lang="en-US" dirty="0" smtClean="0"/>
              <a:t>.</a:t>
            </a:r>
            <a:endParaRPr dirty="0"/>
          </a:p>
        </p:txBody>
      </p:sp>
      <p:sp>
        <p:nvSpPr>
          <p:cNvPr id="96" name="Google Shape;96;p18"/>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lnSpcReduction="10000"/>
          </a:bodyPr>
          <a:lstStyle/>
          <a:p>
            <a:pPr lvl="0" indent="-310832">
              <a:buSzPct val="100000"/>
              <a:buNone/>
            </a:pPr>
            <a:r>
              <a:rPr lang="en-US" dirty="0" smtClean="0"/>
              <a:t>Mailing </a:t>
            </a:r>
            <a:r>
              <a:rPr lang="en-US" dirty="0" smtClean="0"/>
              <a:t>Lists</a:t>
            </a:r>
          </a:p>
          <a:p>
            <a:pPr lvl="0" indent="-310832">
              <a:buSzPct val="100000"/>
            </a:pPr>
            <a:r>
              <a:rPr lang="en-US" dirty="0" smtClean="0"/>
              <a:t>Currently the International Technical Committee (ITC) maintains the mailing lists for the IOI General Assembly, announcements, discussions, for all three international committees, and for national/regional training camps.</a:t>
            </a:r>
          </a:p>
          <a:p>
            <a:pPr lvl="0" indent="-310832">
              <a:buSzPct val="100000"/>
              <a:buNone/>
            </a:pPr>
            <a:endParaRPr lang="en-US" dirty="0" smtClean="0"/>
          </a:p>
          <a:p>
            <a:pPr lvl="0" indent="-310832">
              <a:buSzPct val="100000"/>
              <a:buNone/>
            </a:pPr>
            <a:r>
              <a:rPr lang="en-US" dirty="0" smtClean="0"/>
              <a:t>Social </a:t>
            </a:r>
            <a:r>
              <a:rPr lang="en-US" dirty="0" smtClean="0"/>
              <a:t>Media </a:t>
            </a:r>
            <a:r>
              <a:rPr lang="en-US" dirty="0" smtClean="0"/>
              <a:t>Channels</a:t>
            </a:r>
          </a:p>
          <a:p>
            <a:pPr lvl="0" indent="-310832">
              <a:buSzPct val="100000"/>
            </a:pPr>
            <a:r>
              <a:rPr lang="en-US" dirty="0" smtClean="0"/>
              <a:t>August </a:t>
            </a:r>
            <a:r>
              <a:rPr lang="en-US" b="1" dirty="0" smtClean="0"/>
              <a:t>2019</a:t>
            </a:r>
            <a:r>
              <a:rPr lang="en-US" dirty="0" smtClean="0"/>
              <a:t>: The </a:t>
            </a:r>
            <a:r>
              <a:rPr lang="en-US" dirty="0" smtClean="0"/>
              <a:t>IOI pages were launched at major social media channels i.e. </a:t>
            </a:r>
            <a:r>
              <a:rPr lang="en-US" dirty="0" err="1" smtClean="0"/>
              <a:t>Facebook</a:t>
            </a:r>
            <a:r>
              <a:rPr lang="en-US" dirty="0" smtClean="0"/>
              <a:t>, </a:t>
            </a:r>
            <a:r>
              <a:rPr lang="en-US" dirty="0" smtClean="0"/>
              <a:t>X, </a:t>
            </a:r>
            <a:r>
              <a:rPr lang="en-US" dirty="0" err="1" smtClean="0"/>
              <a:t>Instagram</a:t>
            </a:r>
            <a:r>
              <a:rPr lang="en-US" dirty="0" smtClean="0"/>
              <a:t> and YouTube. </a:t>
            </a:r>
            <a:r>
              <a:rPr lang="en-US" dirty="0" smtClean="0"/>
              <a:t>They </a:t>
            </a:r>
            <a:r>
              <a:rPr lang="en-US" dirty="0" smtClean="0"/>
              <a:t>are maintained by </a:t>
            </a:r>
            <a:r>
              <a:rPr lang="en-US" dirty="0" err="1" smtClean="0"/>
              <a:t>Eslam</a:t>
            </a:r>
            <a:r>
              <a:rPr lang="en-US" dirty="0" smtClean="0"/>
              <a:t> </a:t>
            </a:r>
            <a:r>
              <a:rPr lang="en-US" dirty="0" err="1" smtClean="0"/>
              <a:t>Wageed</a:t>
            </a:r>
            <a:r>
              <a:rPr lang="en-US" dirty="0" smtClean="0"/>
              <a:t> </a:t>
            </a:r>
            <a:r>
              <a:rPr lang="en-US" dirty="0" smtClean="0"/>
              <a:t>of Team Egypt.</a:t>
            </a: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6">
                                            <p:txEl>
                                              <p:pRg st="0" end="0"/>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0"/>
                                  </p:stCondLst>
                                  <p:childTnLst>
                                    <p:set>
                                      <p:cBhvr>
                                        <p:cTn id="13" dur="1" fill="hold">
                                          <p:stCondLst>
                                            <p:cond delay="0"/>
                                          </p:stCondLst>
                                        </p:cTn>
                                        <p:tgtEl>
                                          <p:spTgt spid="96">
                                            <p:txEl>
                                              <p:pRg st="1" end="1"/>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96">
                                            <p:txEl>
                                              <p:pRg st="3" end="3"/>
                                            </p:txEl>
                                          </p:spTgt>
                                        </p:tgtEl>
                                        <p:attrNameLst>
                                          <p:attrName>style.visibility</p:attrName>
                                        </p:attrNameLst>
                                      </p:cBhvr>
                                      <p:to>
                                        <p:strVal val="visible"/>
                                      </p:to>
                                    </p:set>
                                  </p:childTnLst>
                                </p:cTn>
                              </p:par>
                            </p:childTnLst>
                          </p:cTn>
                        </p:par>
                        <p:par>
                          <p:cTn id="18" fill="hold">
                            <p:stCondLst>
                              <p:cond delay="0"/>
                            </p:stCondLst>
                            <p:childTnLst>
                              <p:par>
                                <p:cTn id="19" presetID="1" presetClass="entr" presetSubtype="0" fill="hold" grpId="0" nodeType="afterEffect">
                                  <p:stCondLst>
                                    <p:cond delay="0"/>
                                  </p:stCondLst>
                                  <p:childTnLst>
                                    <p:set>
                                      <p:cBhvr>
                                        <p:cTn id="20" dur="1" fill="hold">
                                          <p:stCondLst>
                                            <p:cond delay="0"/>
                                          </p:stCondLst>
                                        </p:cTn>
                                        <p:tgtEl>
                                          <p:spTgt spid="96">
                                            <p:txEl>
                                              <p:charRg st="259" end="42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build="p"/>
      <p:bldP spid="96"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19"/>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lvl="0"/>
            <a:r>
              <a:rPr lang="en-US" dirty="0" smtClean="0"/>
              <a:t>The Current State</a:t>
            </a:r>
            <a:endParaRPr dirty="0"/>
          </a:p>
        </p:txBody>
      </p:sp>
      <p:sp>
        <p:nvSpPr>
          <p:cNvPr id="102" name="Google Shape;102;p19"/>
          <p:cNvSpPr txBox="1">
            <a:spLocks noGrp="1"/>
          </p:cNvSpPr>
          <p:nvPr>
            <p:ph type="body" idx="1"/>
          </p:nvPr>
        </p:nvSpPr>
        <p:spPr>
          <a:xfrm>
            <a:off x="311700" y="1152475"/>
            <a:ext cx="4340199" cy="3416400"/>
          </a:xfrm>
          <a:prstGeom prst="rect">
            <a:avLst/>
          </a:prstGeom>
        </p:spPr>
        <p:txBody>
          <a:bodyPr spcFirstLastPara="1" wrap="square" lIns="91425" tIns="91425" rIns="91425" bIns="91425" anchor="t" anchorCtr="0">
            <a:normAutofit fontScale="92500" lnSpcReduction="10000"/>
          </a:bodyPr>
          <a:lstStyle/>
          <a:p>
            <a:pPr lvl="0"/>
            <a:r>
              <a:rPr lang="en-US" dirty="0" smtClean="0"/>
              <a:t>The interest in “a redesign of the look and feel” of the official IOI website had been expressed as early as in </a:t>
            </a:r>
            <a:r>
              <a:rPr lang="en-US" dirty="0" smtClean="0"/>
              <a:t>2011. </a:t>
            </a:r>
          </a:p>
          <a:p>
            <a:pPr lvl="0"/>
            <a:r>
              <a:rPr lang="en-US" dirty="0" smtClean="0"/>
              <a:t>In </a:t>
            </a:r>
            <a:r>
              <a:rPr lang="en-US" dirty="0" smtClean="0"/>
              <a:t>August </a:t>
            </a:r>
            <a:r>
              <a:rPr lang="en-US" b="1" dirty="0" smtClean="0"/>
              <a:t>2018</a:t>
            </a:r>
            <a:r>
              <a:rPr lang="en-US" dirty="0" smtClean="0"/>
              <a:t>, a project led by </a:t>
            </a:r>
            <a:r>
              <a:rPr lang="en-US" dirty="0" err="1" smtClean="0"/>
              <a:t>Bojan</a:t>
            </a:r>
            <a:r>
              <a:rPr lang="en-US" dirty="0" smtClean="0"/>
              <a:t> </a:t>
            </a:r>
            <a:r>
              <a:rPr lang="en-US" dirty="0" err="1" smtClean="0"/>
              <a:t>Kostadinov</a:t>
            </a:r>
            <a:r>
              <a:rPr lang="en-US" dirty="0" smtClean="0"/>
              <a:t> </a:t>
            </a:r>
            <a:r>
              <a:rPr lang="en-US" dirty="0" smtClean="0"/>
              <a:t>of Team North Macedonia concluded with the launch of the new version of the website</a:t>
            </a:r>
            <a:r>
              <a:rPr lang="en-US" dirty="0" smtClean="0"/>
              <a:t>.</a:t>
            </a:r>
          </a:p>
          <a:p>
            <a:pPr lvl="1"/>
            <a:r>
              <a:rPr lang="en-US" dirty="0" smtClean="0"/>
              <a:t>The current IOI website uses Bootstrap, a popular </a:t>
            </a:r>
            <a:r>
              <a:rPr lang="en-US" dirty="0" smtClean="0"/>
              <a:t>front-end </a:t>
            </a:r>
            <a:r>
              <a:rPr lang="en-US" dirty="0" smtClean="0"/>
              <a:t>development framework for building websites with responsive design, easily viewable primarily on mobile devices. </a:t>
            </a:r>
            <a:endParaRPr lang="en-US" dirty="0" smtClean="0"/>
          </a:p>
          <a:p>
            <a:pPr lvl="0"/>
            <a:r>
              <a:rPr lang="en-US" dirty="0" smtClean="0"/>
              <a:t>The </a:t>
            </a:r>
            <a:r>
              <a:rPr lang="en-US" dirty="0" smtClean="0"/>
              <a:t>new design has also </a:t>
            </a:r>
            <a:r>
              <a:rPr lang="en-US" b="1" dirty="0" smtClean="0"/>
              <a:t>greater potential </a:t>
            </a:r>
            <a:r>
              <a:rPr lang="en-US" dirty="0" smtClean="0"/>
              <a:t>for more visual, media-rich content. </a:t>
            </a:r>
            <a:r>
              <a:rPr lang="en-US" dirty="0" smtClean="0"/>
              <a:t>However</a:t>
            </a:r>
            <a:r>
              <a:rPr lang="en-US" dirty="0" smtClean="0"/>
              <a:t>, this potential still is to be used fully, as initially the primary intent was only to transfer the existing content.</a:t>
            </a:r>
            <a:endParaRPr dirty="0"/>
          </a:p>
        </p:txBody>
      </p:sp>
      <p:pic>
        <p:nvPicPr>
          <p:cNvPr id="6" name="Google Shape;134;p23"/>
          <p:cNvPicPr preferRelativeResize="0"/>
          <p:nvPr/>
        </p:nvPicPr>
        <p:blipFill rotWithShape="1">
          <a:blip r:embed="rId3" cstate="screen">
            <a:alphaModFix/>
          </a:blip>
          <a:srcRect/>
          <a:stretch/>
        </p:blipFill>
        <p:spPr>
          <a:xfrm>
            <a:off x="4832400" y="1152475"/>
            <a:ext cx="3999899" cy="34164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0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pic>
        <p:nvPicPr>
          <p:cNvPr id="10" name="Picture 2"/>
          <p:cNvPicPr>
            <a:picLocks noChangeAspect="1" noChangeArrowheads="1"/>
          </p:cNvPicPr>
          <p:nvPr/>
        </p:nvPicPr>
        <p:blipFill>
          <a:blip r:embed="rId3"/>
          <a:srcRect r="8551"/>
          <a:stretch>
            <a:fillRect/>
          </a:stretch>
        </p:blipFill>
        <p:spPr bwMode="auto">
          <a:xfrm>
            <a:off x="311700" y="1157721"/>
            <a:ext cx="5392601" cy="3419856"/>
          </a:xfrm>
          <a:prstGeom prst="rect">
            <a:avLst/>
          </a:prstGeom>
          <a:noFill/>
          <a:ln w="9525">
            <a:noFill/>
            <a:miter lim="800000"/>
            <a:headEnd/>
            <a:tailEnd/>
          </a:ln>
          <a:effectLst/>
        </p:spPr>
      </p:pic>
      <p:sp>
        <p:nvSpPr>
          <p:cNvPr id="108" name="Google Shape;108;p20"/>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lvl="0">
              <a:buSzPct val="39285"/>
            </a:pPr>
            <a:r>
              <a:rPr lang="en-US" dirty="0" smtClean="0"/>
              <a:t>The Current State</a:t>
            </a:r>
            <a:endParaRPr dirty="0"/>
          </a:p>
        </p:txBody>
      </p:sp>
      <p:sp>
        <p:nvSpPr>
          <p:cNvPr id="109" name="Google Shape;109;p20"/>
          <p:cNvSpPr txBox="1">
            <a:spLocks noGrp="1"/>
          </p:cNvSpPr>
          <p:nvPr>
            <p:ph type="body" idx="1"/>
          </p:nvPr>
        </p:nvSpPr>
        <p:spPr>
          <a:xfrm>
            <a:off x="311700" y="1152475"/>
            <a:ext cx="3372534" cy="3416400"/>
          </a:xfrm>
          <a:prstGeom prst="rect">
            <a:avLst/>
          </a:prstGeom>
        </p:spPr>
        <p:txBody>
          <a:bodyPr spcFirstLastPara="1" wrap="square" lIns="91425" tIns="91425" rIns="91425" bIns="91425" anchor="t" anchorCtr="0">
            <a:normAutofit/>
          </a:bodyPr>
          <a:lstStyle/>
          <a:p>
            <a:pPr marL="0" lvl="0" indent="0">
              <a:buSzPct val="100000"/>
              <a:buNone/>
            </a:pPr>
            <a:endParaRPr dirty="0"/>
          </a:p>
        </p:txBody>
      </p:sp>
      <p:sp>
        <p:nvSpPr>
          <p:cNvPr id="110" name="Google Shape;110;p20"/>
          <p:cNvSpPr txBox="1">
            <a:spLocks noGrp="1"/>
          </p:cNvSpPr>
          <p:nvPr>
            <p:ph type="body" idx="2"/>
          </p:nvPr>
        </p:nvSpPr>
        <p:spPr>
          <a:xfrm>
            <a:off x="5894772" y="1152475"/>
            <a:ext cx="2937527" cy="3416400"/>
          </a:xfrm>
          <a:prstGeom prst="rect">
            <a:avLst/>
          </a:prstGeom>
        </p:spPr>
        <p:txBody>
          <a:bodyPr spcFirstLastPara="1" wrap="square" lIns="91425" tIns="91425" rIns="91425" bIns="91425" anchor="t" anchorCtr="0">
            <a:normAutofit/>
          </a:bodyPr>
          <a:lstStyle/>
          <a:p>
            <a:pPr marL="0" lvl="0" indent="0">
              <a:buSzPct val="100000"/>
              <a:buNone/>
            </a:pPr>
            <a:r>
              <a:rPr lang="en-US" dirty="0" smtClean="0"/>
              <a:t>There are useful resources not easily accessible or not permanently available (denoted by dashed borders):</a:t>
            </a:r>
          </a:p>
          <a:p>
            <a:pPr marL="0" lvl="0" indent="0">
              <a:buSzPct val="100000"/>
              <a:buNone/>
            </a:pPr>
            <a:endParaRPr lang="en-US" dirty="0" smtClean="0"/>
          </a:p>
          <a:p>
            <a:pPr lvl="0" indent="-304165">
              <a:buSzPct val="100000"/>
            </a:pPr>
            <a:r>
              <a:rPr lang="en-US" b="1" dirty="0" smtClean="0"/>
              <a:t>getting-started</a:t>
            </a:r>
            <a:r>
              <a:rPr lang="en-US" dirty="0" smtClean="0"/>
              <a:t> guideline or recommended readings for the new contestants</a:t>
            </a:r>
          </a:p>
          <a:p>
            <a:pPr lvl="0" indent="-304165">
              <a:buSzPct val="100000"/>
            </a:pPr>
            <a:r>
              <a:rPr lang="en-US" b="1" dirty="0" smtClean="0"/>
              <a:t>contacting details</a:t>
            </a:r>
            <a:r>
              <a:rPr lang="en-US" dirty="0" smtClean="0"/>
              <a:t>, which are buried as links at the bottom of the homepage with no alternative paths to them.</a:t>
            </a:r>
          </a:p>
          <a:p>
            <a:pPr marL="0" lvl="0" indent="0" algn="l" rtl="0">
              <a:spcBef>
                <a:spcPts val="0"/>
              </a:spcBef>
              <a:spcAft>
                <a:spcPts val="1200"/>
              </a:spcAft>
              <a:buNone/>
            </a:pPr>
            <a:endParaRPr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2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lvl="0"/>
            <a:r>
              <a:rPr lang="en-US" dirty="0" smtClean="0"/>
              <a:t>The Way </a:t>
            </a:r>
            <a:r>
              <a:rPr lang="en-US" dirty="0" smtClean="0"/>
              <a:t>Forward: </a:t>
            </a:r>
            <a:r>
              <a:rPr lang="en-US" dirty="0" smtClean="0"/>
              <a:t>Short Term Reflections</a:t>
            </a:r>
            <a:endParaRPr dirty="0"/>
          </a:p>
        </p:txBody>
      </p:sp>
      <p:sp>
        <p:nvSpPr>
          <p:cNvPr id="124" name="Google Shape;124;p22"/>
          <p:cNvSpPr txBox="1">
            <a:spLocks noGrp="1"/>
          </p:cNvSpPr>
          <p:nvPr>
            <p:ph type="body" idx="1"/>
          </p:nvPr>
        </p:nvSpPr>
        <p:spPr>
          <a:xfrm>
            <a:off x="311700" y="1152475"/>
            <a:ext cx="4269178" cy="3416400"/>
          </a:xfrm>
          <a:prstGeom prst="rect">
            <a:avLst/>
          </a:prstGeom>
        </p:spPr>
        <p:txBody>
          <a:bodyPr spcFirstLastPara="1" wrap="square" lIns="91425" tIns="91425" rIns="91425" bIns="91425" anchor="t" anchorCtr="0">
            <a:normAutofit/>
          </a:bodyPr>
          <a:lstStyle/>
          <a:p>
            <a:pPr marL="0" lvl="0" indent="0">
              <a:buSzPct val="100000"/>
              <a:buNone/>
            </a:pPr>
            <a:r>
              <a:rPr lang="en-US" dirty="0" smtClean="0"/>
              <a:t>W</a:t>
            </a:r>
            <a:r>
              <a:rPr lang="en-US" dirty="0" smtClean="0"/>
              <a:t>hat </a:t>
            </a:r>
            <a:r>
              <a:rPr lang="en-US" dirty="0" smtClean="0"/>
              <a:t>are the main groups of </a:t>
            </a:r>
            <a:r>
              <a:rPr lang="en-US" b="1" dirty="0" smtClean="0"/>
              <a:t>visitors</a:t>
            </a:r>
            <a:r>
              <a:rPr lang="en-US" dirty="0" smtClean="0"/>
              <a:t> and what is their primary </a:t>
            </a:r>
            <a:r>
              <a:rPr lang="en-US" b="1" dirty="0" smtClean="0"/>
              <a:t>intention</a:t>
            </a:r>
            <a:r>
              <a:rPr lang="en-US" dirty="0" smtClean="0"/>
              <a:t>?</a:t>
            </a:r>
          </a:p>
          <a:p>
            <a:pPr marL="0" lvl="0" indent="0">
              <a:buSzPct val="100000"/>
              <a:buNone/>
            </a:pPr>
            <a:endParaRPr lang="en-US" dirty="0" smtClean="0"/>
          </a:p>
          <a:p>
            <a:pPr lvl="0" indent="-310832">
              <a:buSzPct val="100000"/>
            </a:pPr>
            <a:r>
              <a:rPr lang="en-US" dirty="0" smtClean="0"/>
              <a:t>Answers </a:t>
            </a:r>
            <a:r>
              <a:rPr lang="en-US" dirty="0" smtClean="0"/>
              <a:t>to a number of the inquiries listed </a:t>
            </a:r>
            <a:r>
              <a:rPr lang="en-US" b="1" dirty="0" smtClean="0"/>
              <a:t>are </a:t>
            </a:r>
            <a:r>
              <a:rPr lang="en-US" b="1" dirty="0" smtClean="0"/>
              <a:t>not easily </a:t>
            </a:r>
            <a:r>
              <a:rPr lang="en-US" b="1" dirty="0" smtClean="0"/>
              <a:t>accessible </a:t>
            </a:r>
            <a:r>
              <a:rPr lang="en-US" dirty="0" smtClean="0"/>
              <a:t>e.g. to </a:t>
            </a:r>
            <a:r>
              <a:rPr lang="en-US" dirty="0" smtClean="0"/>
              <a:t>have a laconic answer to the simple question about what the IOI is, one now needs to navigate to the </a:t>
            </a:r>
            <a:r>
              <a:rPr lang="en-US" dirty="0" smtClean="0"/>
              <a:t>regulations.</a:t>
            </a:r>
          </a:p>
        </p:txBody>
      </p:sp>
      <p:sp>
        <p:nvSpPr>
          <p:cNvPr id="125" name="Google Shape;125;p22"/>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endParaRPr/>
          </a:p>
        </p:txBody>
      </p:sp>
      <p:graphicFrame>
        <p:nvGraphicFramePr>
          <p:cNvPr id="6" name="Table 5"/>
          <p:cNvGraphicFramePr>
            <a:graphicFrameLocks noGrp="1"/>
          </p:cNvGraphicFramePr>
          <p:nvPr/>
        </p:nvGraphicFramePr>
        <p:xfrm>
          <a:off x="4847205" y="1145220"/>
          <a:ext cx="4003831" cy="3467585"/>
        </p:xfrm>
        <a:graphic>
          <a:graphicData uri="http://schemas.openxmlformats.org/drawingml/2006/table">
            <a:tbl>
              <a:tblPr/>
              <a:tblGrid>
                <a:gridCol w="194256"/>
                <a:gridCol w="1439238"/>
                <a:gridCol w="1615736"/>
                <a:gridCol w="638199"/>
                <a:gridCol w="116402"/>
              </a:tblGrid>
              <a:tr h="205524">
                <a:tc>
                  <a:txBody>
                    <a:bodyPr/>
                    <a:lstStyle/>
                    <a:p>
                      <a:pPr algn="r">
                        <a:lnSpc>
                          <a:spcPct val="115000"/>
                        </a:lnSpc>
                        <a:spcAft>
                          <a:spcPts val="0"/>
                        </a:spcAft>
                      </a:pPr>
                      <a:endParaRPr lang="en-US" sz="600" dirty="0">
                        <a:latin typeface="Arial"/>
                        <a:ea typeface="Cambria"/>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b="1">
                          <a:latin typeface="Arial"/>
                          <a:ea typeface="Cambria"/>
                          <a:cs typeface="Times New Roman"/>
                        </a:rPr>
                        <a:t>Who are they?</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b="1">
                          <a:latin typeface="Arial"/>
                          <a:ea typeface="Cambria"/>
                          <a:cs typeface="Times New Roman"/>
                        </a:rPr>
                        <a:t>What do they want?</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b="1">
                          <a:latin typeface="Arial"/>
                          <a:ea typeface="Cambria"/>
                          <a:cs typeface="Times New Roman"/>
                        </a:rPr>
                        <a:t>Call to action</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308285">
                <a:tc rowSpan="5">
                  <a:txBody>
                    <a:bodyPr/>
                    <a:lstStyle/>
                    <a:p>
                      <a:pPr algn="r">
                        <a:lnSpc>
                          <a:spcPct val="115000"/>
                        </a:lnSpc>
                        <a:spcAft>
                          <a:spcPts val="0"/>
                        </a:spcAft>
                      </a:pPr>
                      <a:r>
                        <a:rPr lang="en-US" sz="600">
                          <a:latin typeface="Arial"/>
                          <a:ea typeface="Cambria"/>
                          <a:cs typeface="Times New Roman"/>
                        </a:rPr>
                        <a:t>1.</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rowSpan="5">
                  <a:txBody>
                    <a:bodyPr/>
                    <a:lstStyle/>
                    <a:p>
                      <a:pPr marL="20955">
                        <a:lnSpc>
                          <a:spcPct val="115000"/>
                        </a:lnSpc>
                        <a:spcAft>
                          <a:spcPts val="0"/>
                        </a:spcAft>
                      </a:pPr>
                      <a:r>
                        <a:rPr lang="en-US" sz="600">
                          <a:latin typeface="Arial"/>
                          <a:ea typeface="Cambria"/>
                          <a:cs typeface="Times New Roman"/>
                        </a:rPr>
                        <a:t>School students, interested</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rPr>
                        <a:t>What is IOI? What are the costs? What my friend is doing there? What are the benefits?</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rPr>
                        <a:t>Learn about us</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sym typeface="Wingdings"/>
                        </a:rPr>
                        <a:t></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05524">
                <a:tc vMerge="1">
                  <a:txBody>
                    <a:bodyPr/>
                    <a:lstStyle/>
                    <a:p>
                      <a:endParaRPr lang="en-US"/>
                    </a:p>
                  </a:txBody>
                  <a:tcPr/>
                </a:tc>
                <a:tc vMerge="1">
                  <a:txBody>
                    <a:bodyPr/>
                    <a:lstStyle/>
                    <a:p>
                      <a:endParaRPr lang="en-US"/>
                    </a:p>
                  </a:txBody>
                  <a:tcPr/>
                </a:tc>
                <a:tc>
                  <a:txBody>
                    <a:bodyPr/>
                    <a:lstStyle/>
                    <a:p>
                      <a:pPr>
                        <a:lnSpc>
                          <a:spcPct val="115000"/>
                        </a:lnSpc>
                        <a:spcAft>
                          <a:spcPts val="0"/>
                        </a:spcAft>
                      </a:pPr>
                      <a:r>
                        <a:rPr lang="en-US" sz="600">
                          <a:latin typeface="Arial"/>
                          <a:ea typeface="Cambria"/>
                          <a:cs typeface="Times New Roman"/>
                        </a:rPr>
                        <a:t>What is the organization, committees?</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rPr>
                        <a:t>Learn about us</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sym typeface="Wingdings"/>
                        </a:rPr>
                        <a:t></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02762">
                <a:tc vMerge="1">
                  <a:txBody>
                    <a:bodyPr/>
                    <a:lstStyle/>
                    <a:p>
                      <a:endParaRPr lang="en-US"/>
                    </a:p>
                  </a:txBody>
                  <a:tcPr/>
                </a:tc>
                <a:tc vMerge="1">
                  <a:txBody>
                    <a:bodyPr/>
                    <a:lstStyle/>
                    <a:p>
                      <a:endParaRPr lang="en-US"/>
                    </a:p>
                  </a:txBody>
                  <a:tcPr/>
                </a:tc>
                <a:tc>
                  <a:txBody>
                    <a:bodyPr/>
                    <a:lstStyle/>
                    <a:p>
                      <a:pPr>
                        <a:lnSpc>
                          <a:spcPct val="115000"/>
                        </a:lnSpc>
                        <a:spcAft>
                          <a:spcPts val="0"/>
                        </a:spcAft>
                      </a:pPr>
                      <a:r>
                        <a:rPr lang="en-US" sz="600">
                          <a:latin typeface="Arial"/>
                          <a:ea typeface="Cambria"/>
                          <a:cs typeface="Times New Roman"/>
                        </a:rPr>
                        <a:t>How to join IOI? Is my country there?</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rPr>
                        <a:t>Join us</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sym typeface="Wingdings"/>
                        </a:rPr>
                        <a:t></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05524">
                <a:tc vMerge="1">
                  <a:txBody>
                    <a:bodyPr/>
                    <a:lstStyle/>
                    <a:p>
                      <a:endParaRPr lang="en-US"/>
                    </a:p>
                  </a:txBody>
                  <a:tcPr/>
                </a:tc>
                <a:tc vMerge="1">
                  <a:txBody>
                    <a:bodyPr/>
                    <a:lstStyle/>
                    <a:p>
                      <a:endParaRPr lang="en-US"/>
                    </a:p>
                  </a:txBody>
                  <a:tcPr/>
                </a:tc>
                <a:tc>
                  <a:txBody>
                    <a:bodyPr/>
                    <a:lstStyle/>
                    <a:p>
                      <a:pPr>
                        <a:lnSpc>
                          <a:spcPct val="115000"/>
                        </a:lnSpc>
                        <a:spcAft>
                          <a:spcPts val="0"/>
                        </a:spcAft>
                      </a:pPr>
                      <a:r>
                        <a:rPr lang="en-US" sz="600" dirty="0">
                          <a:latin typeface="Arial"/>
                          <a:ea typeface="Cambria"/>
                          <a:cs typeface="Times New Roman"/>
                        </a:rPr>
                        <a:t>What are the procedures?</a:t>
                      </a:r>
                      <a:endParaRPr lang="en-US" sz="600" dirty="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rPr>
                        <a:t>Learn about us</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sym typeface="Wingdings"/>
                        </a:rPr>
                        <a:t></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05524">
                <a:tc vMerge="1">
                  <a:txBody>
                    <a:bodyPr/>
                    <a:lstStyle/>
                    <a:p>
                      <a:endParaRPr lang="en-US"/>
                    </a:p>
                  </a:txBody>
                  <a:tcPr/>
                </a:tc>
                <a:tc vMerge="1">
                  <a:txBody>
                    <a:bodyPr/>
                    <a:lstStyle/>
                    <a:p>
                      <a:endParaRPr lang="en-US"/>
                    </a:p>
                  </a:txBody>
                  <a:tcPr/>
                </a:tc>
                <a:tc>
                  <a:txBody>
                    <a:bodyPr/>
                    <a:lstStyle/>
                    <a:p>
                      <a:pPr>
                        <a:lnSpc>
                          <a:spcPct val="115000"/>
                        </a:lnSpc>
                        <a:spcAft>
                          <a:spcPts val="0"/>
                        </a:spcAft>
                      </a:pPr>
                      <a:r>
                        <a:rPr lang="en-US" sz="600">
                          <a:latin typeface="Arial"/>
                          <a:ea typeface="Cambria"/>
                          <a:cs typeface="Times New Roman"/>
                        </a:rPr>
                        <a:t>How to prepare for the competition? What are the resources?</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rPr>
                        <a:t>Join us</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sym typeface="Wingdings"/>
                        </a:rPr>
                        <a:t></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05524">
                <a:tc rowSpan="3">
                  <a:txBody>
                    <a:bodyPr/>
                    <a:lstStyle/>
                    <a:p>
                      <a:pPr algn="r">
                        <a:lnSpc>
                          <a:spcPct val="115000"/>
                        </a:lnSpc>
                        <a:spcAft>
                          <a:spcPts val="0"/>
                        </a:spcAft>
                      </a:pPr>
                      <a:r>
                        <a:rPr lang="en-US" sz="600">
                          <a:latin typeface="Arial"/>
                          <a:ea typeface="Cambria"/>
                          <a:cs typeface="Times New Roman"/>
                        </a:rPr>
                        <a:t>2.</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rowSpan="3">
                  <a:txBody>
                    <a:bodyPr/>
                    <a:lstStyle/>
                    <a:p>
                      <a:pPr marL="20955">
                        <a:lnSpc>
                          <a:spcPct val="115000"/>
                        </a:lnSpc>
                        <a:spcAft>
                          <a:spcPts val="0"/>
                        </a:spcAft>
                      </a:pPr>
                      <a:r>
                        <a:rPr lang="en-US" sz="600">
                          <a:latin typeface="Arial"/>
                          <a:ea typeface="Cambria"/>
                          <a:cs typeface="Times New Roman"/>
                        </a:rPr>
                        <a:t>School students, returning</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rPr>
                        <a:t>Learn about statistics.</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rPr>
                        <a:t>Learn about us</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dirty="0">
                          <a:latin typeface="Arial"/>
                          <a:ea typeface="Cambria"/>
                          <a:cs typeface="Times New Roman"/>
                          <a:sym typeface="Wingdings"/>
                        </a:rPr>
                        <a:t></a:t>
                      </a:r>
                      <a:endParaRPr lang="en-US" sz="600" dirty="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02762">
                <a:tc vMerge="1">
                  <a:txBody>
                    <a:bodyPr/>
                    <a:lstStyle/>
                    <a:p>
                      <a:endParaRPr lang="en-US"/>
                    </a:p>
                  </a:txBody>
                  <a:tcPr/>
                </a:tc>
                <a:tc vMerge="1">
                  <a:txBody>
                    <a:bodyPr/>
                    <a:lstStyle/>
                    <a:p>
                      <a:endParaRPr lang="en-US"/>
                    </a:p>
                  </a:txBody>
                  <a:tcPr/>
                </a:tc>
                <a:tc>
                  <a:txBody>
                    <a:bodyPr/>
                    <a:lstStyle/>
                    <a:p>
                      <a:pPr>
                        <a:lnSpc>
                          <a:spcPct val="115000"/>
                        </a:lnSpc>
                        <a:spcAft>
                          <a:spcPts val="0"/>
                        </a:spcAft>
                      </a:pPr>
                      <a:r>
                        <a:rPr lang="en-US" sz="600">
                          <a:latin typeface="Arial"/>
                          <a:ea typeface="Cambria"/>
                          <a:cs typeface="Times New Roman"/>
                        </a:rPr>
                        <a:t>Learn about future IOI.</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rPr>
                        <a:t>Join us</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sym typeface="Wingdings"/>
                        </a:rPr>
                        <a:t></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05524">
                <a:tc vMerge="1">
                  <a:txBody>
                    <a:bodyPr/>
                    <a:lstStyle/>
                    <a:p>
                      <a:endParaRPr lang="en-US"/>
                    </a:p>
                  </a:txBody>
                  <a:tcPr/>
                </a:tc>
                <a:tc vMerge="1">
                  <a:txBody>
                    <a:bodyPr/>
                    <a:lstStyle/>
                    <a:p>
                      <a:endParaRPr lang="en-US"/>
                    </a:p>
                  </a:txBody>
                  <a:tcPr/>
                </a:tc>
                <a:tc>
                  <a:txBody>
                    <a:bodyPr/>
                    <a:lstStyle/>
                    <a:p>
                      <a:pPr>
                        <a:lnSpc>
                          <a:spcPct val="115000"/>
                        </a:lnSpc>
                        <a:spcAft>
                          <a:spcPts val="0"/>
                        </a:spcAft>
                      </a:pPr>
                      <a:r>
                        <a:rPr lang="en-US" sz="600">
                          <a:latin typeface="Arial"/>
                          <a:ea typeface="Cambria"/>
                          <a:cs typeface="Times New Roman"/>
                        </a:rPr>
                        <a:t>Is IOI safe? What is the safety advice for this year?</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rPr>
                        <a:t>Join us</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sym typeface="Wingdings"/>
                        </a:rPr>
                        <a:t></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38504">
                <a:tc>
                  <a:txBody>
                    <a:bodyPr/>
                    <a:lstStyle/>
                    <a:p>
                      <a:pPr algn="r">
                        <a:lnSpc>
                          <a:spcPct val="115000"/>
                        </a:lnSpc>
                        <a:spcAft>
                          <a:spcPts val="0"/>
                        </a:spcAft>
                      </a:pPr>
                      <a:r>
                        <a:rPr lang="en-US" sz="600">
                          <a:latin typeface="Arial"/>
                          <a:ea typeface="Cambria"/>
                          <a:cs typeface="Times New Roman"/>
                        </a:rPr>
                        <a:t>3.</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20955">
                        <a:lnSpc>
                          <a:spcPct val="115000"/>
                        </a:lnSpc>
                        <a:spcAft>
                          <a:spcPts val="0"/>
                        </a:spcAft>
                      </a:pPr>
                      <a:r>
                        <a:rPr lang="en-US" sz="600">
                          <a:latin typeface="Arial"/>
                          <a:ea typeface="Cambria"/>
                          <a:cs typeface="Times New Roman"/>
                        </a:rPr>
                        <a:t>Parents / teachers of the above 1 or 2</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rPr>
                        <a:t>– same as above 1 or 2.</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endParaRPr lang="en-US" sz="600">
                        <a:latin typeface="Arial"/>
                        <a:ea typeface="Cambria"/>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endParaRPr lang="en-US" sz="600">
                        <a:latin typeface="Arial"/>
                        <a:ea typeface="Cambria"/>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02762">
                <a:tc rowSpan="2">
                  <a:txBody>
                    <a:bodyPr/>
                    <a:lstStyle/>
                    <a:p>
                      <a:pPr algn="r">
                        <a:lnSpc>
                          <a:spcPct val="115000"/>
                        </a:lnSpc>
                        <a:spcAft>
                          <a:spcPts val="0"/>
                        </a:spcAft>
                      </a:pPr>
                      <a:r>
                        <a:rPr lang="en-US" sz="600">
                          <a:latin typeface="Arial"/>
                          <a:ea typeface="Cambria"/>
                          <a:cs typeface="Times New Roman"/>
                        </a:rPr>
                        <a:t>4.</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rowSpan="2">
                  <a:txBody>
                    <a:bodyPr/>
                    <a:lstStyle/>
                    <a:p>
                      <a:pPr marL="20955">
                        <a:lnSpc>
                          <a:spcPct val="115000"/>
                        </a:lnSpc>
                        <a:spcAft>
                          <a:spcPts val="0"/>
                        </a:spcAft>
                      </a:pPr>
                      <a:r>
                        <a:rPr lang="en-US" sz="600">
                          <a:latin typeface="Arial"/>
                          <a:ea typeface="Cambria"/>
                          <a:cs typeface="Times New Roman"/>
                        </a:rPr>
                        <a:t>Companies</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rPr>
                        <a:t>Hire the top talent.</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rPr>
                        <a:t>Grow with us</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sym typeface="Wingdings"/>
                        </a:rPr>
                        <a:t></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02762">
                <a:tc vMerge="1">
                  <a:txBody>
                    <a:bodyPr/>
                    <a:lstStyle/>
                    <a:p>
                      <a:endParaRPr lang="en-US"/>
                    </a:p>
                  </a:txBody>
                  <a:tcPr/>
                </a:tc>
                <a:tc vMerge="1">
                  <a:txBody>
                    <a:bodyPr/>
                    <a:lstStyle/>
                    <a:p>
                      <a:endParaRPr lang="en-US"/>
                    </a:p>
                  </a:txBody>
                  <a:tcPr/>
                </a:tc>
                <a:tc>
                  <a:txBody>
                    <a:bodyPr/>
                    <a:lstStyle/>
                    <a:p>
                      <a:pPr>
                        <a:lnSpc>
                          <a:spcPct val="115000"/>
                        </a:lnSpc>
                        <a:spcAft>
                          <a:spcPts val="0"/>
                        </a:spcAft>
                      </a:pPr>
                      <a:r>
                        <a:rPr lang="en-US" sz="600">
                          <a:latin typeface="Arial"/>
                          <a:ea typeface="Cambria"/>
                          <a:cs typeface="Times New Roman"/>
                        </a:rPr>
                        <a:t>Sponsor the next IOI.</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rPr>
                        <a:t>Support us</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sym typeface="Wingdings"/>
                        </a:rPr>
                        <a:t></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02762">
                <a:tc rowSpan="3">
                  <a:txBody>
                    <a:bodyPr/>
                    <a:lstStyle/>
                    <a:p>
                      <a:pPr algn="r">
                        <a:lnSpc>
                          <a:spcPct val="115000"/>
                        </a:lnSpc>
                        <a:spcAft>
                          <a:spcPts val="0"/>
                        </a:spcAft>
                      </a:pPr>
                      <a:r>
                        <a:rPr lang="en-US" sz="600">
                          <a:latin typeface="Arial"/>
                          <a:ea typeface="Cambria"/>
                          <a:cs typeface="Times New Roman"/>
                        </a:rPr>
                        <a:t>5.</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rowSpan="3">
                  <a:txBody>
                    <a:bodyPr/>
                    <a:lstStyle/>
                    <a:p>
                      <a:pPr marL="20955">
                        <a:lnSpc>
                          <a:spcPct val="115000"/>
                        </a:lnSpc>
                        <a:spcAft>
                          <a:spcPts val="0"/>
                        </a:spcAft>
                      </a:pPr>
                      <a:r>
                        <a:rPr lang="en-US" sz="600">
                          <a:latin typeface="Arial"/>
                          <a:ea typeface="Cambria"/>
                          <a:cs typeface="Times New Roman"/>
                        </a:rPr>
                        <a:t>Universities</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rPr>
                        <a:t>Recruit the top talent.</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rPr>
                        <a:t>Grow with us</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sym typeface="Wingdings"/>
                        </a:rPr>
                        <a:t></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02762">
                <a:tc vMerge="1">
                  <a:txBody>
                    <a:bodyPr/>
                    <a:lstStyle/>
                    <a:p>
                      <a:endParaRPr lang="en-US"/>
                    </a:p>
                  </a:txBody>
                  <a:tcPr/>
                </a:tc>
                <a:tc vMerge="1">
                  <a:txBody>
                    <a:bodyPr/>
                    <a:lstStyle/>
                    <a:p>
                      <a:endParaRPr lang="en-US"/>
                    </a:p>
                  </a:txBody>
                  <a:tcPr/>
                </a:tc>
                <a:tc>
                  <a:txBody>
                    <a:bodyPr/>
                    <a:lstStyle/>
                    <a:p>
                      <a:pPr>
                        <a:lnSpc>
                          <a:spcPct val="115000"/>
                        </a:lnSpc>
                        <a:spcAft>
                          <a:spcPts val="0"/>
                        </a:spcAft>
                      </a:pPr>
                      <a:r>
                        <a:rPr lang="en-US" sz="600">
                          <a:latin typeface="Arial"/>
                          <a:ea typeface="Cambria"/>
                          <a:cs typeface="Times New Roman"/>
                        </a:rPr>
                        <a:t>Research competitive programming.</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rPr>
                        <a:t>Grow with us</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sym typeface="Wingdings"/>
                        </a:rPr>
                        <a:t></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02762">
                <a:tc vMerge="1">
                  <a:txBody>
                    <a:bodyPr/>
                    <a:lstStyle/>
                    <a:p>
                      <a:endParaRPr lang="en-US"/>
                    </a:p>
                  </a:txBody>
                  <a:tcPr/>
                </a:tc>
                <a:tc vMerge="1">
                  <a:txBody>
                    <a:bodyPr/>
                    <a:lstStyle/>
                    <a:p>
                      <a:endParaRPr lang="en-US"/>
                    </a:p>
                  </a:txBody>
                  <a:tcPr/>
                </a:tc>
                <a:tc>
                  <a:txBody>
                    <a:bodyPr/>
                    <a:lstStyle/>
                    <a:p>
                      <a:pPr>
                        <a:lnSpc>
                          <a:spcPct val="115000"/>
                        </a:lnSpc>
                        <a:spcAft>
                          <a:spcPts val="0"/>
                        </a:spcAft>
                      </a:pPr>
                      <a:r>
                        <a:rPr lang="en-US" sz="600">
                          <a:latin typeface="Arial"/>
                          <a:ea typeface="Cambria"/>
                          <a:cs typeface="Times New Roman"/>
                        </a:rPr>
                        <a:t>Participate at the IOI conference.</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rPr>
                        <a:t>Grow with us</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sym typeface="Wingdings"/>
                        </a:rPr>
                        <a:t></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05524">
                <a:tc>
                  <a:txBody>
                    <a:bodyPr/>
                    <a:lstStyle/>
                    <a:p>
                      <a:pPr algn="r">
                        <a:lnSpc>
                          <a:spcPct val="115000"/>
                        </a:lnSpc>
                        <a:spcAft>
                          <a:spcPts val="0"/>
                        </a:spcAft>
                      </a:pPr>
                      <a:r>
                        <a:rPr lang="en-US" sz="600">
                          <a:latin typeface="Arial"/>
                          <a:ea typeface="Cambria"/>
                          <a:cs typeface="Times New Roman"/>
                        </a:rPr>
                        <a:t>6.</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20955">
                        <a:lnSpc>
                          <a:spcPct val="115000"/>
                        </a:lnSpc>
                        <a:spcAft>
                          <a:spcPts val="0"/>
                        </a:spcAft>
                      </a:pPr>
                      <a:r>
                        <a:rPr lang="en-US" sz="600">
                          <a:latin typeface="Arial"/>
                          <a:ea typeface="Cambria"/>
                          <a:cs typeface="Times New Roman"/>
                        </a:rPr>
                        <a:t>Potential hosts, e.g. country government</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rPr>
                        <a:t>How to become a host? e.g. processes, steps, contacts</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rPr>
                        <a:t>Support us</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sym typeface="Wingdings"/>
                        </a:rPr>
                        <a:t></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05524">
                <a:tc>
                  <a:txBody>
                    <a:bodyPr/>
                    <a:lstStyle/>
                    <a:p>
                      <a:pPr algn="r">
                        <a:lnSpc>
                          <a:spcPct val="115000"/>
                        </a:lnSpc>
                        <a:spcAft>
                          <a:spcPts val="0"/>
                        </a:spcAft>
                      </a:pPr>
                      <a:r>
                        <a:rPr lang="en-US" sz="600">
                          <a:latin typeface="Arial"/>
                          <a:ea typeface="Cambria"/>
                          <a:cs typeface="Times New Roman"/>
                        </a:rPr>
                        <a:t>7.</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20955">
                        <a:lnSpc>
                          <a:spcPct val="115000"/>
                        </a:lnSpc>
                        <a:spcAft>
                          <a:spcPts val="0"/>
                        </a:spcAft>
                      </a:pPr>
                      <a:r>
                        <a:rPr lang="en-US" sz="600">
                          <a:latin typeface="Arial"/>
                          <a:ea typeface="Cambria"/>
                          <a:cs typeface="Times New Roman"/>
                        </a:rPr>
                        <a:t>Other Olympiads</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rPr>
                        <a:t>Compare processes and procedures</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rPr>
                        <a:t>Learn about us</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sym typeface="Wingdings"/>
                        </a:rPr>
                        <a:t></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05524">
                <a:tc>
                  <a:txBody>
                    <a:bodyPr/>
                    <a:lstStyle/>
                    <a:p>
                      <a:pPr algn="r">
                        <a:lnSpc>
                          <a:spcPct val="115000"/>
                        </a:lnSpc>
                        <a:spcAft>
                          <a:spcPts val="0"/>
                        </a:spcAft>
                      </a:pPr>
                      <a:r>
                        <a:rPr lang="en-US" sz="600">
                          <a:latin typeface="Arial"/>
                          <a:ea typeface="Cambria"/>
                          <a:cs typeface="Times New Roman"/>
                        </a:rPr>
                        <a:t>8.</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20955">
                        <a:lnSpc>
                          <a:spcPct val="115000"/>
                        </a:lnSpc>
                        <a:spcAft>
                          <a:spcPts val="0"/>
                        </a:spcAft>
                      </a:pPr>
                      <a:r>
                        <a:rPr lang="en-US" sz="600">
                          <a:latin typeface="Arial"/>
                          <a:ea typeface="Cambria"/>
                          <a:cs typeface="Times New Roman"/>
                        </a:rPr>
                        <a:t>Activists, e.g. disability, gender</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rPr>
                        <a:t>Does IOI support their cause?</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rPr>
                        <a:t>Learn about us</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sym typeface="Wingdings"/>
                        </a:rPr>
                        <a:t></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02762">
                <a:tc rowSpan="3">
                  <a:txBody>
                    <a:bodyPr/>
                    <a:lstStyle/>
                    <a:p>
                      <a:pPr algn="r">
                        <a:lnSpc>
                          <a:spcPct val="115000"/>
                        </a:lnSpc>
                        <a:spcAft>
                          <a:spcPts val="0"/>
                        </a:spcAft>
                      </a:pPr>
                      <a:r>
                        <a:rPr lang="en-US" sz="600" dirty="0">
                          <a:latin typeface="Arial"/>
                          <a:ea typeface="Cambria"/>
                          <a:cs typeface="Times New Roman"/>
                        </a:rPr>
                        <a:t>9.</a:t>
                      </a:r>
                      <a:endParaRPr lang="en-US" sz="600" dirty="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rowSpan="3">
                  <a:txBody>
                    <a:bodyPr/>
                    <a:lstStyle/>
                    <a:p>
                      <a:pPr marL="20955">
                        <a:lnSpc>
                          <a:spcPct val="115000"/>
                        </a:lnSpc>
                        <a:spcAft>
                          <a:spcPts val="0"/>
                        </a:spcAft>
                      </a:pPr>
                      <a:r>
                        <a:rPr lang="en-US" sz="600" dirty="0">
                          <a:latin typeface="Arial"/>
                          <a:ea typeface="Cambria"/>
                          <a:cs typeface="Times New Roman"/>
                        </a:rPr>
                        <a:t>Larger IOI community</a:t>
                      </a:r>
                      <a:endParaRPr lang="en-US" sz="600" dirty="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rPr>
                        <a:t>How to submit a project?</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rPr>
                        <a:t>Grow with us</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sym typeface="Wingdings"/>
                        </a:rPr>
                        <a:t></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102762">
                <a:tc vMerge="1">
                  <a:txBody>
                    <a:bodyPr/>
                    <a:lstStyle/>
                    <a:p>
                      <a:endParaRPr lang="en-US"/>
                    </a:p>
                  </a:txBody>
                  <a:tcPr/>
                </a:tc>
                <a:tc vMerge="1">
                  <a:txBody>
                    <a:bodyPr/>
                    <a:lstStyle/>
                    <a:p>
                      <a:endParaRPr lang="en-US"/>
                    </a:p>
                  </a:txBody>
                  <a:tcPr/>
                </a:tc>
                <a:tc>
                  <a:txBody>
                    <a:bodyPr/>
                    <a:lstStyle/>
                    <a:p>
                      <a:pPr>
                        <a:lnSpc>
                          <a:spcPct val="115000"/>
                        </a:lnSpc>
                        <a:spcAft>
                          <a:spcPts val="0"/>
                        </a:spcAft>
                      </a:pPr>
                      <a:r>
                        <a:rPr lang="en-US" sz="600">
                          <a:latin typeface="Arial"/>
                          <a:ea typeface="Cambria"/>
                          <a:cs typeface="Times New Roman"/>
                        </a:rPr>
                        <a:t>How to submit a task?</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rPr>
                        <a:t>Grow with us</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a:latin typeface="Arial"/>
                          <a:ea typeface="Cambria"/>
                          <a:cs typeface="Times New Roman"/>
                          <a:sym typeface="Wingdings"/>
                        </a:rPr>
                        <a:t></a:t>
                      </a:r>
                      <a:endParaRPr lang="en-US" sz="60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205524">
                <a:tc vMerge="1">
                  <a:txBody>
                    <a:bodyPr/>
                    <a:lstStyle/>
                    <a:p>
                      <a:endParaRPr lang="en-US"/>
                    </a:p>
                  </a:txBody>
                  <a:tcPr/>
                </a:tc>
                <a:tc vMerge="1">
                  <a:txBody>
                    <a:bodyPr/>
                    <a:lstStyle/>
                    <a:p>
                      <a:endParaRPr lang="en-US"/>
                    </a:p>
                  </a:txBody>
                  <a:tcPr/>
                </a:tc>
                <a:tc>
                  <a:txBody>
                    <a:bodyPr/>
                    <a:lstStyle/>
                    <a:p>
                      <a:pPr>
                        <a:lnSpc>
                          <a:spcPct val="115000"/>
                        </a:lnSpc>
                        <a:spcAft>
                          <a:spcPts val="0"/>
                        </a:spcAft>
                      </a:pPr>
                      <a:r>
                        <a:rPr lang="en-US" sz="600" dirty="0">
                          <a:latin typeface="Arial"/>
                          <a:ea typeface="Cambria"/>
                          <a:cs typeface="Times New Roman"/>
                        </a:rPr>
                        <a:t>How to submit an article (to the IOI conference)?</a:t>
                      </a:r>
                      <a:endParaRPr lang="en-US" sz="600" dirty="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dirty="0">
                          <a:latin typeface="Arial"/>
                          <a:ea typeface="Cambria"/>
                          <a:cs typeface="Times New Roman"/>
                        </a:rPr>
                        <a:t>Grow with us</a:t>
                      </a:r>
                      <a:endParaRPr lang="en-US" sz="600" dirty="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nSpc>
                          <a:spcPct val="115000"/>
                        </a:lnSpc>
                        <a:spcAft>
                          <a:spcPts val="0"/>
                        </a:spcAft>
                      </a:pPr>
                      <a:r>
                        <a:rPr lang="en-US" sz="600" dirty="0">
                          <a:latin typeface="Arial"/>
                          <a:ea typeface="Cambria"/>
                          <a:cs typeface="Times New Roman"/>
                          <a:sym typeface="Wingdings"/>
                        </a:rPr>
                        <a:t></a:t>
                      </a:r>
                      <a:endParaRPr lang="en-US" sz="600" dirty="0">
                        <a:latin typeface="Arial"/>
                        <a:ea typeface="Arial"/>
                        <a:cs typeface="Times New Roman"/>
                      </a:endParaRPr>
                    </a:p>
                  </a:txBody>
                  <a:tcPr marL="33037" marR="33037" marT="0" marB="0">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bl>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23"/>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fontScale="90000"/>
          </a:bodyPr>
          <a:lstStyle/>
          <a:p>
            <a:pPr lvl="0"/>
            <a:r>
              <a:rPr lang="en-US" dirty="0" smtClean="0"/>
              <a:t>The Way Forward: Short Term Reflections</a:t>
            </a:r>
            <a:endParaRPr dirty="0"/>
          </a:p>
        </p:txBody>
      </p:sp>
      <p:sp>
        <p:nvSpPr>
          <p:cNvPr id="132" name="Google Shape;132;p23"/>
          <p:cNvSpPr txBox="1">
            <a:spLocks noGrp="1"/>
          </p:cNvSpPr>
          <p:nvPr>
            <p:ph type="body" idx="1"/>
          </p:nvPr>
        </p:nvSpPr>
        <p:spPr>
          <a:xfrm>
            <a:off x="311699" y="1152475"/>
            <a:ext cx="4491120" cy="3416400"/>
          </a:xfrm>
          <a:prstGeom prst="rect">
            <a:avLst/>
          </a:prstGeom>
        </p:spPr>
        <p:txBody>
          <a:bodyPr spcFirstLastPara="1" wrap="square" lIns="91425" tIns="91425" rIns="91425" bIns="91425" anchor="t" anchorCtr="0">
            <a:normAutofit fontScale="92500"/>
          </a:bodyPr>
          <a:lstStyle/>
          <a:p>
            <a:pPr marL="0" lvl="0" indent="0">
              <a:buSzPct val="100000"/>
              <a:buNone/>
            </a:pPr>
            <a:r>
              <a:rPr lang="en-US" dirty="0" smtClean="0"/>
              <a:t>Do visitor groups easily </a:t>
            </a:r>
            <a:r>
              <a:rPr lang="en-US" b="1" dirty="0" smtClean="0"/>
              <a:t>land at the IOI website </a:t>
            </a:r>
            <a:r>
              <a:rPr lang="en-US" dirty="0" smtClean="0"/>
              <a:t>by searching for related keywords? </a:t>
            </a:r>
            <a:endParaRPr lang="en-US" dirty="0" smtClean="0"/>
          </a:p>
          <a:p>
            <a:pPr lvl="0" indent="-310832">
              <a:buSzPct val="100000"/>
            </a:pPr>
            <a:endParaRPr lang="en-US" dirty="0" smtClean="0"/>
          </a:p>
          <a:p>
            <a:pPr lvl="0" indent="-310832">
              <a:buSzPct val="100000"/>
            </a:pPr>
            <a:r>
              <a:rPr lang="en-US" dirty="0" smtClean="0"/>
              <a:t>e.g</a:t>
            </a:r>
            <a:r>
              <a:rPr lang="en-US" dirty="0" smtClean="0"/>
              <a:t>. IOI, programming</a:t>
            </a:r>
            <a:r>
              <a:rPr lang="en-US" dirty="0" smtClean="0"/>
              <a:t>/ coding/ computing/ algorithmic </a:t>
            </a:r>
            <a:r>
              <a:rPr lang="en-US" dirty="0" smtClean="0"/>
              <a:t>competition</a:t>
            </a:r>
            <a:r>
              <a:rPr lang="en-US" dirty="0" smtClean="0"/>
              <a:t>/ contest/ award </a:t>
            </a:r>
            <a:r>
              <a:rPr lang="en-US" dirty="0" smtClean="0"/>
              <a:t>for high-school kids</a:t>
            </a:r>
            <a:r>
              <a:rPr lang="en-US" dirty="0" smtClean="0"/>
              <a:t>/ children/ students</a:t>
            </a:r>
            <a:r>
              <a:rPr lang="en-US" dirty="0" smtClean="0"/>
              <a:t>. </a:t>
            </a:r>
          </a:p>
          <a:p>
            <a:pPr lvl="0" indent="-310832">
              <a:buSzPct val="100000"/>
            </a:pPr>
            <a:r>
              <a:rPr lang="en-US" dirty="0" smtClean="0"/>
              <a:t>A direct search for “IOI” Google recommends the IOI official website and Wikipedia article on top of the search results, accompanying it with references to the I.O.I Korean pop music girls’ band. </a:t>
            </a:r>
          </a:p>
          <a:p>
            <a:pPr lvl="0" indent="-310832">
              <a:buSzPct val="100000"/>
            </a:pPr>
            <a:r>
              <a:rPr lang="en-US" dirty="0" smtClean="0"/>
              <a:t>The search for variations of the “programming competition for high-school kids” returns the reference to IOI among top nine results, except when “award” is used.</a:t>
            </a:r>
          </a:p>
          <a:p>
            <a:pPr marL="457200" lvl="0" indent="-317500" algn="l" rtl="0">
              <a:spcBef>
                <a:spcPts val="0"/>
              </a:spcBef>
              <a:spcAft>
                <a:spcPts val="0"/>
              </a:spcAft>
              <a:buSzPts val="1400"/>
              <a:buChar char="●"/>
            </a:pPr>
            <a:endParaRPr dirty="0"/>
          </a:p>
        </p:txBody>
      </p:sp>
      <p:sp>
        <p:nvSpPr>
          <p:cNvPr id="133" name="Google Shape;133;p23"/>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endParaRPr dirty="0"/>
          </a:p>
        </p:txBody>
      </p:sp>
      <p:pic>
        <p:nvPicPr>
          <p:cNvPr id="31747" name="Picture 3"/>
          <p:cNvPicPr>
            <a:picLocks noChangeAspect="1" noChangeArrowheads="1"/>
          </p:cNvPicPr>
          <p:nvPr/>
        </p:nvPicPr>
        <p:blipFill>
          <a:blip r:embed="rId3"/>
          <a:srcRect/>
          <a:stretch>
            <a:fillRect/>
          </a:stretch>
        </p:blipFill>
        <p:spPr bwMode="auto">
          <a:xfrm>
            <a:off x="4833492" y="1163066"/>
            <a:ext cx="3995928" cy="364960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24"/>
          <p:cNvSpPr txBox="1">
            <a:spLocks noGrp="1"/>
          </p:cNvSpPr>
          <p:nvPr>
            <p:ph type="title"/>
          </p:nvPr>
        </p:nvSpPr>
        <p:spPr>
          <a:prstGeom prst="rect">
            <a:avLst/>
          </a:prstGeom>
        </p:spPr>
        <p:txBody>
          <a:bodyPr spcFirstLastPara="1" wrap="square" lIns="91425" tIns="91425" rIns="91425" bIns="91425" anchor="t" anchorCtr="0">
            <a:normAutofit fontScale="90000"/>
          </a:bodyPr>
          <a:lstStyle/>
          <a:p>
            <a:pPr lvl="0"/>
            <a:r>
              <a:rPr lang="en-US" dirty="0" smtClean="0"/>
              <a:t>The Way Forward: Long Term Reflections</a:t>
            </a:r>
            <a:endParaRPr dirty="0"/>
          </a:p>
        </p:txBody>
      </p:sp>
      <p:sp>
        <p:nvSpPr>
          <p:cNvPr id="140" name="Google Shape;140;p24"/>
          <p:cNvSpPr txBox="1">
            <a:spLocks noGrp="1"/>
          </p:cNvSpPr>
          <p:nvPr>
            <p:ph type="body" idx="1"/>
          </p:nvPr>
        </p:nvSpPr>
        <p:spPr>
          <a:prstGeom prst="rect">
            <a:avLst/>
          </a:prstGeom>
        </p:spPr>
        <p:txBody>
          <a:bodyPr spcFirstLastPara="1" wrap="square" lIns="91425" tIns="91425" rIns="91425" bIns="91425" anchor="t" anchorCtr="0">
            <a:normAutofit fontScale="92500" lnSpcReduction="20000"/>
          </a:bodyPr>
          <a:lstStyle/>
          <a:p>
            <a:pPr marL="0" lvl="0" indent="0" algn="l" rtl="0">
              <a:spcBef>
                <a:spcPts val="0"/>
              </a:spcBef>
              <a:spcAft>
                <a:spcPts val="0"/>
              </a:spcAft>
              <a:buNone/>
            </a:pPr>
            <a:r>
              <a:rPr lang="en-US" dirty="0" smtClean="0"/>
              <a:t>Arrange </a:t>
            </a:r>
            <a:r>
              <a:rPr lang="en-US" dirty="0" smtClean="0"/>
              <a:t>a </a:t>
            </a:r>
            <a:r>
              <a:rPr lang="en-US" b="1" dirty="0" smtClean="0"/>
              <a:t>centralized hosting</a:t>
            </a:r>
            <a:r>
              <a:rPr lang="en-US" dirty="0" smtClean="0"/>
              <a:t> for the official IOI main website, as well as IOI </a:t>
            </a:r>
            <a:r>
              <a:rPr lang="en-US" dirty="0" smtClean="0"/>
              <a:t>editions.</a:t>
            </a:r>
          </a:p>
          <a:p>
            <a:pPr marL="0" lvl="0" indent="0">
              <a:spcBef>
                <a:spcPts val="1200"/>
              </a:spcBef>
              <a:buSzPct val="100000"/>
              <a:buNone/>
            </a:pPr>
            <a:r>
              <a:rPr lang="en-US" dirty="0" smtClean="0"/>
              <a:t>Immediate </a:t>
            </a:r>
            <a:r>
              <a:rPr lang="en-US" b="1" dirty="0" smtClean="0"/>
              <a:t>benefits</a:t>
            </a:r>
            <a:r>
              <a:rPr lang="en-US" dirty="0" smtClean="0"/>
              <a:t>:</a:t>
            </a:r>
          </a:p>
          <a:p>
            <a:pPr lvl="0"/>
            <a:r>
              <a:rPr lang="en-US" b="1" dirty="0" smtClean="0"/>
              <a:t>Helping </a:t>
            </a:r>
            <a:r>
              <a:rPr lang="en-US" b="1" dirty="0" smtClean="0"/>
              <a:t>hosts: </a:t>
            </a:r>
            <a:r>
              <a:rPr lang="en-US" dirty="0" smtClean="0"/>
              <a:t>hosts will not have to think about arranging the web hosting, choosing the content management system, </a:t>
            </a:r>
            <a:r>
              <a:rPr lang="en-US" dirty="0" smtClean="0"/>
              <a:t>etc.</a:t>
            </a:r>
            <a:endParaRPr lang="en-US" dirty="0" smtClean="0"/>
          </a:p>
          <a:p>
            <a:pPr lvl="0"/>
            <a:r>
              <a:rPr lang="en-US" b="1" dirty="0" smtClean="0"/>
              <a:t>Consistency: </a:t>
            </a:r>
            <a:r>
              <a:rPr lang="en-US" dirty="0" smtClean="0"/>
              <a:t>a </a:t>
            </a:r>
            <a:r>
              <a:rPr lang="en-US" dirty="0" smtClean="0"/>
              <a:t>centralized general template, some preset color schemes and graphical design themes will help to build a strong identity.</a:t>
            </a:r>
          </a:p>
          <a:p>
            <a:pPr lvl="0"/>
            <a:r>
              <a:rPr lang="en-US" b="1" dirty="0" smtClean="0"/>
              <a:t>Harmonization: </a:t>
            </a:r>
            <a:r>
              <a:rPr lang="en-US" dirty="0" smtClean="0"/>
              <a:t>some content can be reused between the </a:t>
            </a:r>
            <a:r>
              <a:rPr lang="en-US" dirty="0" smtClean="0"/>
              <a:t>websites.</a:t>
            </a:r>
            <a:endParaRPr lang="en-US" dirty="0" smtClean="0"/>
          </a:p>
          <a:p>
            <a:r>
              <a:rPr lang="en-US" b="1" dirty="0" smtClean="0"/>
              <a:t>Auto-archiving: </a:t>
            </a:r>
            <a:r>
              <a:rPr lang="en-US" dirty="0" smtClean="0"/>
              <a:t>past IOI edition websites will not face the danger of being lost, as well as not rely on individual archiving </a:t>
            </a:r>
            <a:r>
              <a:rPr lang="en-US" dirty="0" smtClean="0"/>
              <a:t>initiatives.</a:t>
            </a:r>
          </a:p>
          <a:p>
            <a:pPr lvl="0" indent="-310832">
              <a:spcBef>
                <a:spcPts val="1200"/>
              </a:spcBef>
              <a:buSzPct val="100000"/>
            </a:pPr>
            <a:endParaRPr dirty="0"/>
          </a:p>
        </p:txBody>
      </p:sp>
      <p:sp>
        <p:nvSpPr>
          <p:cNvPr id="6" name="Text Placeholder 5"/>
          <p:cNvSpPr>
            <a:spLocks noGrp="1"/>
          </p:cNvSpPr>
          <p:nvPr>
            <p:ph type="body" idx="2"/>
          </p:nvPr>
        </p:nvSpPr>
        <p:spPr/>
        <p:txBody>
          <a:bodyPr>
            <a:normAutofit fontScale="92500" lnSpcReduction="20000"/>
          </a:bodyPr>
          <a:lstStyle/>
          <a:p>
            <a:pPr>
              <a:buNone/>
            </a:pPr>
            <a:endParaRPr lang="en-US" dirty="0" smtClean="0"/>
          </a:p>
          <a:p>
            <a:pPr>
              <a:buNone/>
            </a:pPr>
            <a:endParaRPr lang="en-US" dirty="0" smtClean="0"/>
          </a:p>
          <a:p>
            <a:pPr>
              <a:buNone/>
            </a:pPr>
            <a:endParaRPr lang="en-US" dirty="0" smtClean="0"/>
          </a:p>
          <a:p>
            <a:pPr marL="0" indent="0">
              <a:buNone/>
            </a:pPr>
            <a:r>
              <a:rPr lang="en-US" dirty="0" smtClean="0"/>
              <a:t>Potential </a:t>
            </a:r>
            <a:r>
              <a:rPr lang="en-US" b="1" dirty="0" smtClean="0"/>
              <a:t>risks</a:t>
            </a:r>
            <a:r>
              <a:rPr lang="en-US" dirty="0" smtClean="0"/>
              <a:t>:</a:t>
            </a:r>
            <a:endParaRPr lang="en-US" dirty="0" smtClean="0"/>
          </a:p>
          <a:p>
            <a:pPr lvl="0"/>
            <a:r>
              <a:rPr lang="en-US" dirty="0" smtClean="0"/>
              <a:t>A considerable </a:t>
            </a:r>
            <a:r>
              <a:rPr lang="en-US" dirty="0" smtClean="0"/>
              <a:t>effort to </a:t>
            </a:r>
            <a:r>
              <a:rPr lang="en-US" b="1" dirty="0" smtClean="0"/>
              <a:t>complete the project </a:t>
            </a:r>
            <a:r>
              <a:rPr lang="en-US" dirty="0" smtClean="0"/>
              <a:t>with the technical infrastructure and processes successfully developed.</a:t>
            </a:r>
          </a:p>
          <a:p>
            <a:pPr lvl="0"/>
            <a:r>
              <a:rPr lang="en-US" dirty="0" smtClean="0"/>
              <a:t>The assigned IOI organizational structure will have to handle the </a:t>
            </a:r>
            <a:r>
              <a:rPr lang="en-US" b="1" dirty="0" smtClean="0"/>
              <a:t>additional responsibility </a:t>
            </a:r>
            <a:r>
              <a:rPr lang="en-US" dirty="0" smtClean="0"/>
              <a:t>of maintaining the centralized </a:t>
            </a:r>
            <a:r>
              <a:rPr lang="en-US" dirty="0" smtClean="0"/>
              <a:t>hosting.</a:t>
            </a:r>
          </a:p>
          <a:p>
            <a:pPr lvl="0"/>
            <a:r>
              <a:rPr lang="en-US" dirty="0" smtClean="0"/>
              <a:t>A </a:t>
            </a:r>
            <a:r>
              <a:rPr lang="en-US" dirty="0" smtClean="0"/>
              <a:t>need for a </a:t>
            </a:r>
            <a:r>
              <a:rPr lang="en-US" b="1" dirty="0" smtClean="0"/>
              <a:t>special functionality </a:t>
            </a:r>
            <a:r>
              <a:rPr lang="en-US" dirty="0" smtClean="0"/>
              <a:t>that will exceed the limitations of the common template or the platform.</a:t>
            </a:r>
          </a:p>
          <a:p>
            <a:pPr lvl="0"/>
            <a:r>
              <a:rPr lang="en-US" dirty="0" smtClean="0"/>
              <a:t>A host may have wishes dictated by local arrangements or specific requirements that will </a:t>
            </a:r>
            <a:r>
              <a:rPr lang="en-US" b="1" dirty="0" smtClean="0"/>
              <a:t>conflict </a:t>
            </a:r>
            <a:r>
              <a:rPr lang="en-US" dirty="0" smtClean="0"/>
              <a:t>with the central arrangements.</a:t>
            </a:r>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0">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0">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0" grpId="0" uiExpand="1" build="p"/>
      <p:bldP spid="6" grpId="0" uiExpand="1" build="p"/>
    </p:bldLst>
  </p:timing>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211</TotalTime>
  <Words>1587</Words>
  <Application>Microsoft Office PowerPoint</Application>
  <PresentationFormat>On-screen Show (16:9)</PresentationFormat>
  <Paragraphs>160</Paragraphs>
  <Slides>11</Slides>
  <Notes>11</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Simple Light</vt:lpstr>
      <vt:lpstr>The Official IOI Website:  The Good, the Bad and the Ugly</vt:lpstr>
      <vt:lpstr>The Official IOI Website: The Good, the Bad and the Ugly</vt:lpstr>
      <vt:lpstr>The Look Back</vt:lpstr>
      <vt:lpstr>The Look Back</vt:lpstr>
      <vt:lpstr>The Current State</vt:lpstr>
      <vt:lpstr>The Current State</vt:lpstr>
      <vt:lpstr>The Way Forward: Short Term Reflections</vt:lpstr>
      <vt:lpstr>The Way Forward: Short Term Reflections</vt:lpstr>
      <vt:lpstr>The Way Forward: Long Term Reflections</vt:lpstr>
      <vt:lpstr>The Way Forward: Long Term Reflections</vt:lpstr>
      <vt:lpstr>Acknowledgements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Hosting IOI 2019 Azerbaijan: Back to the Future</dc:title>
  <dc:creator>Araz</dc:creator>
  <cp:lastModifiedBy>Araz</cp:lastModifiedBy>
  <cp:revision>31</cp:revision>
  <dcterms:modified xsi:type="dcterms:W3CDTF">2024-10-20T11:02:32Z</dcterms:modified>
</cp:coreProperties>
</file>