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9"/>
  </p:notesMasterIdLst>
  <p:sldIdLst>
    <p:sldId id="258" r:id="rId5"/>
    <p:sldId id="257" r:id="rId6"/>
    <p:sldId id="272" r:id="rId7"/>
    <p:sldId id="274" r:id="rId8"/>
    <p:sldId id="276" r:id="rId9"/>
    <p:sldId id="275" r:id="rId10"/>
    <p:sldId id="261" r:id="rId11"/>
    <p:sldId id="260" r:id="rId12"/>
    <p:sldId id="262" r:id="rId13"/>
    <p:sldId id="263" r:id="rId14"/>
    <p:sldId id="259" r:id="rId15"/>
    <p:sldId id="264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65" r:id="rId32"/>
    <p:sldId id="266" r:id="rId33"/>
    <p:sldId id="267" r:id="rId34"/>
    <p:sldId id="268" r:id="rId35"/>
    <p:sldId id="269" r:id="rId36"/>
    <p:sldId id="271" r:id="rId37"/>
    <p:sldId id="270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0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howGuides="1">
      <p:cViewPr>
        <p:scale>
          <a:sx n="96" d="100"/>
          <a:sy n="96" d="100"/>
        </p:scale>
        <p:origin x="648" y="312"/>
      </p:cViewPr>
      <p:guideLst>
        <p:guide orient="horz" pos="360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9EB185-1153-4D23-969C-77B0D920F1D5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2FC7AB-3C66-45D2-B28F-B8A65C734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67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6011E-0AE2-B318-C82E-2188D8438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63331F-928E-C799-DA1C-57B7FE275F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7588C-DD99-97C3-3069-9142A5220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645A-546C-413E-868A-F079C2456918}" type="datetime1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1752A-6B01-0D22-AD42-2496C83D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CDD21-C6CE-6FE7-240C-716CBF8BC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fld id="{35B99192-E2EF-4462-943C-C3836D0A016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9937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FF43C9-2581-B365-17E2-21FA019D1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3C2F4A-B2E4-3E45-653F-8C211C5CCA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6C008-F297-5017-8D32-C411C51C19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1B6997D-4D24-4EAA-A326-797E8658EA8E}" type="datetime1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056CB-55D0-0D3E-115B-BB6DB6180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D7B2BD-1D4C-B8D2-4FC7-BCAA1414E9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B99192-E2EF-4462-943C-C3836D0A016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7" descr="bg">
            <a:extLst>
              <a:ext uri="{FF2B5EF4-FFF2-40B4-BE49-F238E27FC236}">
                <a16:creationId xmlns:a16="http://schemas.microsoft.com/office/drawing/2014/main" id="{0B2F1FE5-5C8D-8F49-38F1-DF00738A037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3000" contrast="-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1907"/>
            <a:ext cx="12192000" cy="114300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  <a:effectLst>
            <a:outerShdw blurRad="711200" dist="254000" dir="9900000" algn="ctr" rotWithShape="0">
              <a:srgbClr val="000000">
                <a:alpha val="48000"/>
              </a:srgbClr>
            </a:outerShdw>
            <a:softEdge rad="25400"/>
          </a:effectLst>
        </p:spPr>
      </p:pic>
      <p:pic>
        <p:nvPicPr>
          <p:cNvPr id="8" name="Picture 7" descr="AAST">
            <a:extLst>
              <a:ext uri="{FF2B5EF4-FFF2-40B4-BE49-F238E27FC236}">
                <a16:creationId xmlns:a16="http://schemas.microsoft.com/office/drawing/2014/main" id="{44970CFB-D214-5086-E3F2-3F2507C1A6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1102" y="457200"/>
            <a:ext cx="722548" cy="697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487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ACC2AD-4A9D-D654-C178-E5CC3FC2EC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11275"/>
            <a:ext cx="10515600" cy="54102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5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Impact of Non-Formal Educational Approach on the Academic Performance and Employability of Engineering and Computer Science Students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1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Authors: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Eslam M. WAGEED, Yousry S. ELGAMAL,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Ossama M. ISMAIL, Mohamed H. ABDRABOU</a:t>
            </a:r>
            <a:endParaRPr lang="en-US" sz="31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n-US" sz="2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Arab Academy for Science, Technology and Maritime Transport (AASTMT), Egypt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sz="31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Conference: Olympiads in Informatics, 2024, Vol. 18</a:t>
            </a:r>
            <a:endParaRPr lang="en-US" sz="3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643900-52AE-67FD-EF62-2403A48FA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B579C-E224-433B-BB61-209C0574A49E}" type="datetime1">
              <a:rPr lang="en-US" smtClean="0"/>
              <a:t>8/29/2024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EF734B-B963-393F-0579-F41622B52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7283A-B6F4-8B1B-173B-117EBE6D4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12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41DD9-BCFA-038E-5C17-C53BC08BA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04800"/>
            <a:ext cx="10972800" cy="10969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Research Methodology</a:t>
            </a:r>
            <a:endParaRPr lang="en-US" sz="287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EA5D76FD-5460-E7D7-A21A-83FA2FD09A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2355562"/>
            <a:ext cx="114300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Data Source: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Statistical Yearbook – Education 2023 by CAPMAS, Egypt.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Population: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Engineering and computer science students from Egypt.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 Size</a:t>
            </a: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800 participants from non-formal educational activities; 270</a:t>
            </a:r>
          </a:p>
          <a:p>
            <a:pPr marL="1828800" marR="0" lvl="0" indent="-1828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responses received.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Tools: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with demographic, academic, and employability sections.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04FC6E-7781-EDA6-3C24-8868F82F7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34599-49B2-41C9-AFD2-613D8282094F}" type="datetime1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DF77F5-7907-BA09-AFD6-C4B908B85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F04D1B-8C55-C6F2-4EDA-A43F8BCE8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286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ACC2AD-4A9D-D654-C178-E5CC3FC2EC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1200"/>
            <a:ext cx="10515600" cy="4351338"/>
          </a:xfrm>
        </p:spPr>
        <p:txBody>
          <a:bodyPr>
            <a:norm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1: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Demographics (age, gender, education level).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2: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Impact on academic performance and employability.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Academic Performance Metrics: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GPA improvement, self-learning skills, problem-solving, time management, etc.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Employability Metrics: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Job/internship opportunities, ability to work under stress, communication skills, teamwork, etc.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F3EE743-39F4-1564-CF4B-4647A6BAA71C}"/>
              </a:ext>
            </a:extLst>
          </p:cNvPr>
          <p:cNvSpPr txBox="1">
            <a:spLocks/>
          </p:cNvSpPr>
          <p:nvPr/>
        </p:nvSpPr>
        <p:spPr>
          <a:xfrm>
            <a:off x="533400" y="320675"/>
            <a:ext cx="10972800" cy="944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Overview  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5EDC0A-2AE9-A4AC-B58C-0E305B62D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B2499-768C-471A-A330-5233EC935341}" type="datetime1">
              <a:rPr lang="en-US" smtClean="0"/>
              <a:t>8/29/2024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5DFDCB-53C0-36BA-0D67-DBDE5D87B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AA6573-B1B7-F67E-CE25-6499E1127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1454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ACC2AD-4A9D-D654-C178-E5CC3FC2EC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0500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 Group: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Majority (80%) aged 20-25; indicates need for better alumni engagement.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Gender: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Male-dominated (85%); suggests need to encourage more female participation.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Education Level: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64% undergraduates; highlights a research limitation due to focus on current students.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F3EE743-39F4-1564-CF4B-4647A6BAA71C}"/>
              </a:ext>
            </a:extLst>
          </p:cNvPr>
          <p:cNvSpPr txBox="1">
            <a:spLocks/>
          </p:cNvSpPr>
          <p:nvPr/>
        </p:nvSpPr>
        <p:spPr>
          <a:xfrm>
            <a:off x="381000" y="381000"/>
            <a:ext cx="10972800" cy="9525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Demographic Analysis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22B60E-4A1D-F6FD-877F-F8A576507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D7502-887E-4071-94D2-47377C956382}" type="datetime1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CEBE5-F090-F24B-CE06-9FA5CD906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E2D86-2A78-854F-05D4-F52BD3D1F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860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2EDE63-E3E0-AA7C-6F04-BD64E2E41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645A-546C-413E-868A-F079C2456918}" type="datetime1">
              <a:rPr lang="en-US" smtClean="0"/>
              <a:t>9/2/2024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EC0DC9-BDA3-E0EF-282F-5531859F2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8B81AA-6E46-363F-21BD-B754FCBEE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9AFF77-3677-BB6E-CD32-56E2833C6D36}"/>
              </a:ext>
            </a:extLst>
          </p:cNvPr>
          <p:cNvSpPr txBox="1"/>
          <p:nvPr/>
        </p:nvSpPr>
        <p:spPr>
          <a:xfrm>
            <a:off x="457200" y="1645265"/>
            <a:ext cx="11560037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questionnaire  consisted of 12 statements and separated into two parts. </a:t>
            </a:r>
          </a:p>
          <a:p>
            <a:pPr algn="just"/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first part has 6 statements that measure the impact of the RIC activities on the academic performance:</a:t>
            </a:r>
          </a:p>
          <a:p>
            <a:pPr marL="1371600" lvl="2" indent="-457200" algn="just">
              <a:lnSpc>
                <a:spcPct val="150000"/>
              </a:lnSpc>
              <a:buAutoNum type="arabicPeriod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GPA Improvement.</a:t>
            </a:r>
          </a:p>
          <a:p>
            <a:pPr lvl="2" algn="just">
              <a:lnSpc>
                <a:spcPct val="150000"/>
              </a:lnSpc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Self-Learning Skills.</a:t>
            </a:r>
          </a:p>
          <a:p>
            <a:pPr lvl="2" algn="just">
              <a:lnSpc>
                <a:spcPct val="150000"/>
              </a:lnSpc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Problem-Solving and Creativity. </a:t>
            </a:r>
          </a:p>
          <a:p>
            <a:pPr lvl="2" algn="just">
              <a:lnSpc>
                <a:spcPct val="150000"/>
              </a:lnSpc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 Time Management Skills.</a:t>
            </a:r>
          </a:p>
          <a:p>
            <a:pPr lvl="2" algn="just">
              <a:lnSpc>
                <a:spcPct val="150000"/>
              </a:lnSpc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 Encouragement to join engineering field.</a:t>
            </a:r>
          </a:p>
          <a:p>
            <a:pPr lvl="2" algn="just">
              <a:lnSpc>
                <a:spcPct val="150000"/>
              </a:lnSpc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 Ability to get a scholarship.</a:t>
            </a:r>
          </a:p>
          <a:p>
            <a:pPr algn="just"/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554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2EDE63-E3E0-AA7C-6F04-BD64E2E41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645A-546C-413E-868A-F079C2456918}" type="datetime1">
              <a:rPr lang="en-US" smtClean="0"/>
              <a:t>9/2/2024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EC0DC9-BDA3-E0EF-282F-5531859F2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8B81AA-6E46-363F-21BD-B754FCBEE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9AFF77-3677-BB6E-CD32-56E2833C6D36}"/>
              </a:ext>
            </a:extLst>
          </p:cNvPr>
          <p:cNvSpPr txBox="1"/>
          <p:nvPr/>
        </p:nvSpPr>
        <p:spPr>
          <a:xfrm>
            <a:off x="381000" y="1143000"/>
            <a:ext cx="11560037" cy="506292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US" sz="16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second part of the questionnaire contains 6 statements that measure the impact of the</a:t>
            </a:r>
          </a:p>
          <a:p>
            <a:pPr algn="just"/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RIC activities on the employability skills and opportunities as follows:</a:t>
            </a:r>
          </a:p>
          <a:p>
            <a:pPr algn="just"/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spcAft>
                <a:spcPts val="600"/>
              </a:spcAft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Chances for getting a job or internship. </a:t>
            </a:r>
          </a:p>
          <a:p>
            <a:pPr lvl="2" algn="just">
              <a:spcAft>
                <a:spcPts val="600"/>
              </a:spcAft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Ability to work under stress.</a:t>
            </a:r>
          </a:p>
          <a:p>
            <a:pPr lvl="2" algn="just">
              <a:spcAft>
                <a:spcPts val="600"/>
              </a:spcAft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Communication skills improvement. </a:t>
            </a:r>
          </a:p>
          <a:p>
            <a:pPr lvl="2" algn="just">
              <a:spcAft>
                <a:spcPts val="600"/>
              </a:spcAft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Ability to work in groups.</a:t>
            </a:r>
          </a:p>
          <a:p>
            <a:pPr lvl="2" algn="just">
              <a:spcAft>
                <a:spcPts val="600"/>
              </a:spcAft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Creating social networks. </a:t>
            </a:r>
          </a:p>
          <a:p>
            <a:pPr lvl="2" algn="just">
              <a:spcAft>
                <a:spcPts val="600"/>
              </a:spcAft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Early participation giving an edge.</a:t>
            </a:r>
          </a:p>
          <a:p>
            <a:pPr lvl="2" algn="just">
              <a:spcAft>
                <a:spcPts val="600"/>
              </a:spcAft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research population consists of undergraduates and graduates who participated in non-formal educational approaches during their high school or university studies.  </a:t>
            </a:r>
          </a:p>
        </p:txBody>
      </p:sp>
    </p:spTree>
    <p:extLst>
      <p:ext uri="{BB962C8B-B14F-4D97-AF65-F5344CB8AC3E}">
        <p14:creationId xmlns:p14="http://schemas.microsoft.com/office/powerpoint/2010/main" val="242115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5043F0-0371-48D4-2F4C-786E8F9B0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645A-546C-413E-868A-F079C2456918}" type="datetime1">
              <a:rPr lang="en-US" smtClean="0"/>
              <a:t>9/2/2024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145884-3D17-EF2F-2046-88D17EC66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D2789B-A4E9-8B77-2D7E-9193F7237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BCE3776-85D0-A317-FDBB-0477F4B011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7778" b="15571"/>
          <a:stretch/>
        </p:blipFill>
        <p:spPr>
          <a:xfrm>
            <a:off x="874643" y="1644632"/>
            <a:ext cx="2819400" cy="20868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3649B1A-6B4F-C276-8577-A6AEAE7E14B3}"/>
              </a:ext>
            </a:extLst>
          </p:cNvPr>
          <p:cNvSpPr txBox="1"/>
          <p:nvPr/>
        </p:nvSpPr>
        <p:spPr>
          <a:xfrm>
            <a:off x="1340126" y="460299"/>
            <a:ext cx="68132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Age /gender / education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C9C5B22-ACA6-DDBF-B14C-36BB04346D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3556085"/>
            <a:ext cx="3065447" cy="141834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CC89ABB-E50E-3060-766D-83D2DDD9DE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42" r="9600"/>
          <a:stretch/>
        </p:blipFill>
        <p:spPr>
          <a:xfrm>
            <a:off x="7290352" y="4265256"/>
            <a:ext cx="3581317" cy="1593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501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61E33-F29D-A467-316D-36E8FF873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Academic Performance</a:t>
            </a:r>
            <a:br>
              <a:rPr lang="en-US" sz="4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5DCFF-F6A9-F33F-D005-BAA142CCE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645A-546C-413E-868A-F079C2456918}" type="datetime1">
              <a:rPr lang="en-US" smtClean="0"/>
              <a:t>9/2/2024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A594D-5C17-C336-3181-8D2A67342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75126-1136-5331-5F10-BCDD12ABD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F893EB-D4CD-5559-5A79-C31DF86269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819400"/>
            <a:ext cx="9562762" cy="17193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4976980-4AF0-BB42-6665-EB68BF9F6C3E}"/>
              </a:ext>
            </a:extLst>
          </p:cNvPr>
          <p:cNvSpPr txBox="1"/>
          <p:nvPr/>
        </p:nvSpPr>
        <p:spPr>
          <a:xfrm>
            <a:off x="857080" y="1580875"/>
            <a:ext cx="108015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400" b="0" i="0" u="none" strike="noStrike" baseline="0" dirty="0">
                <a:solidFill>
                  <a:srgbClr val="002060"/>
                </a:solidFill>
                <a:latin typeface="Times New Roman" panose="02020603050405020304" pitchFamily="18" charset="0"/>
              </a:rPr>
              <a:t>3.2.1. </a:t>
            </a:r>
            <a:r>
              <a:rPr lang="en-US" sz="2400" b="0" i="1" u="none" strike="noStrike" baseline="0" dirty="0">
                <a:solidFill>
                  <a:srgbClr val="002060"/>
                </a:solidFill>
                <a:latin typeface="Times New Roman" panose="02020603050405020304" pitchFamily="18" charset="0"/>
              </a:rPr>
              <a:t>Participating in RIC Activities Helped me to Improve my GPA and Grades</a:t>
            </a:r>
            <a:endParaRPr lang="en-US" sz="2400" dirty="0">
              <a:solidFill>
                <a:srgbClr val="00206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E4BA7C4-884C-0934-79EC-CEC5587128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2273127"/>
            <a:ext cx="6477000" cy="3372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3460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D3308B-FC38-19EB-AE51-8215C6E846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12775"/>
          </a:xfrm>
        </p:spPr>
        <p:txBody>
          <a:bodyPr/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3.2.2. </a:t>
            </a:r>
            <a:r>
              <a:rPr lang="en-US" sz="2400" i="1" dirty="0">
                <a:solidFill>
                  <a:srgbClr val="002060"/>
                </a:solidFill>
                <a:latin typeface="Times New Roman" panose="02020603050405020304" pitchFamily="18" charset="0"/>
              </a:rPr>
              <a:t>I became a self-learner after I joined the RIC activities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88C418-B77E-ED86-3E21-D5A2C4F08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645A-546C-413E-868A-F079C2456918}" type="datetime1">
              <a:rPr lang="en-US" smtClean="0"/>
              <a:t>9/2/2024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FE8EF-225A-ABE1-52F3-6091F5206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1D0EE5-57E5-B2B4-CB95-30A52FC89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0D0B97-9637-BA63-D100-610AE1905E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971800"/>
            <a:ext cx="10492118" cy="200985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5A97CB20-16F2-E431-3226-D6539684B9B2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Academic Performance</a:t>
            </a:r>
            <a:b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F5FA1FC-6EE8-FEBC-12DA-48B08E8FA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2438400"/>
            <a:ext cx="7448868" cy="4013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939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E073E4-6C9D-8C49-6D2B-CABF14DEF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825625"/>
            <a:ext cx="11430000" cy="4351338"/>
          </a:xfrm>
        </p:spPr>
        <p:txBody>
          <a:bodyPr/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3.2.3. </a:t>
            </a:r>
            <a:r>
              <a:rPr lang="en-US" sz="2400" i="1" dirty="0">
                <a:solidFill>
                  <a:srgbClr val="002060"/>
                </a:solidFill>
                <a:latin typeface="Times New Roman" panose="02020603050405020304" pitchFamily="18" charset="0"/>
              </a:rPr>
              <a:t>Participating in RIC Activities Improved my Problem-Solving Skills and Creativity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AB378-B5D0-73BD-1152-0E49A7EA7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645A-546C-413E-868A-F079C2456918}" type="datetime1">
              <a:rPr lang="en-US" smtClean="0"/>
              <a:t>9/2/2024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D443C2-64A7-0C7A-1F03-9B4D93F2E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03024C-8958-8F7B-71E7-AD8FA958D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EE58875-1F96-948E-A7C8-1BB2D2D3F5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77" y="2443103"/>
            <a:ext cx="10334646" cy="156692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6ED21A26-E4EF-816F-85F8-21352BC5223C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Academic Performance</a:t>
            </a:r>
            <a:b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E0531B4-A072-8DED-7F46-CF5BF54F12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00"/>
          <a:stretch/>
        </p:blipFill>
        <p:spPr>
          <a:xfrm>
            <a:off x="1183181" y="1752600"/>
            <a:ext cx="8456119" cy="4626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743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E073E4-6C9D-8C49-6D2B-CABF14DEF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676400"/>
            <a:ext cx="11430000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400" i="1" dirty="0">
                <a:solidFill>
                  <a:srgbClr val="002060"/>
                </a:solidFill>
                <a:latin typeface="Times New Roman" panose="02020603050405020304" pitchFamily="18" charset="0"/>
              </a:rPr>
              <a:t>3.2.4. Joining the RIC Activities Improved my Time Management Skills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AB378-B5D0-73BD-1152-0E49A7EA7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645A-546C-413E-868A-F079C2456918}" type="datetime1">
              <a:rPr lang="en-US" smtClean="0"/>
              <a:t>9/2/2024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D443C2-64A7-0C7A-1F03-9B4D93F2E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03024C-8958-8F7B-71E7-AD8FA958D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ED21A26-E4EF-816F-85F8-21352BC5223C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Academic Performance</a:t>
            </a:r>
            <a:b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54FB47-CE51-7172-558B-C3E97AEDD7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271551"/>
            <a:ext cx="7543290" cy="3756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208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78C0F-3F44-FF79-EB82-EF0E85F64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AFD04E76-C591-3224-32FD-BBA1866B2CC5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990600" y="2089666"/>
            <a:ext cx="99822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00050" marR="0" lvl="0" indent="-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role of education in human development and its transformational power.</a:t>
            </a:r>
          </a:p>
          <a:p>
            <a:pPr marL="400050" marR="0" lvl="0" indent="-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marR="0" lvl="0" indent="-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Shift from traditional education to dynamic, lifelong learning.</a:t>
            </a:r>
          </a:p>
          <a:p>
            <a:pPr marL="400050" marR="0" lvl="0" indent="-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marR="0" lvl="0" indent="-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developing critical thinking, problem-solving skills, and adaptability.</a:t>
            </a:r>
          </a:p>
          <a:p>
            <a:pPr marL="400050" marR="0" lvl="0" indent="-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marR="0" lvl="0" indent="-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Link to the UN's Sustainable Development Goals (SDGs). 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FBFDE3-0B1B-0437-5351-EFE5B2D20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92729-B410-42A5-82CC-7D34AA7612C7}" type="datetime1">
              <a:rPr lang="en-US" smtClean="0"/>
              <a:t>8/29/2024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57B0E4-12E8-54AE-7C1A-97E976076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BBD385-FE25-170E-4605-580562C60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2456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E073E4-6C9D-8C49-6D2B-CABF14DEF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676400"/>
            <a:ext cx="11430000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400" i="1" dirty="0">
                <a:solidFill>
                  <a:srgbClr val="002060"/>
                </a:solidFill>
                <a:latin typeface="Times New Roman" panose="02020603050405020304" pitchFamily="18" charset="0"/>
              </a:rPr>
              <a:t>3.2.5. Participating in the RIC Activities Helped me to Early Select my Field of Study and Join the Engineering and Computer Science Career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AB378-B5D0-73BD-1152-0E49A7EA7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645A-546C-413E-868A-F079C2456918}" type="datetime1">
              <a:rPr lang="en-US" smtClean="0"/>
              <a:t>9/2/2024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D443C2-64A7-0C7A-1F03-9B4D93F2E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03024C-8958-8F7B-71E7-AD8FA958D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ED21A26-E4EF-816F-85F8-21352BC5223C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Academic Performance</a:t>
            </a:r>
            <a:b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45454E-3159-CA33-0EBC-4566693E63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570128"/>
            <a:ext cx="7035847" cy="3972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996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E073E4-6C9D-8C49-6D2B-CABF14DEF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676400"/>
            <a:ext cx="11430000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400" i="1" dirty="0">
                <a:solidFill>
                  <a:srgbClr val="002060"/>
                </a:solidFill>
                <a:latin typeface="Times New Roman" panose="02020603050405020304" pitchFamily="18" charset="0"/>
              </a:rPr>
              <a:t>3.2.6. Joining the RIC activities enhances my chances for getting a university scholarship.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AB378-B5D0-73BD-1152-0E49A7EA7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645A-546C-413E-868A-F079C2456918}" type="datetime1">
              <a:rPr lang="en-US" smtClean="0"/>
              <a:t>9/2/2024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D443C2-64A7-0C7A-1F03-9B4D93F2E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03024C-8958-8F7B-71E7-AD8FA958D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ED21A26-E4EF-816F-85F8-21352BC5223C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Academic Performance</a:t>
            </a:r>
            <a:b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2CD5332-51AF-2D77-43F1-6BC9083310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896"/>
          <a:stretch/>
        </p:blipFill>
        <p:spPr>
          <a:xfrm>
            <a:off x="1600200" y="2171700"/>
            <a:ext cx="8119200" cy="389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886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07196-5FB0-1243-3B17-228A8990D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Employability</a:t>
            </a:r>
            <a:b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C9F4EB-DD09-1B30-D796-3F25BDBFE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i="1" dirty="0">
                <a:solidFill>
                  <a:srgbClr val="002060"/>
                </a:solidFill>
                <a:latin typeface="Times New Roman" panose="02020603050405020304" pitchFamily="18" charset="0"/>
              </a:rPr>
              <a:t>3.3.1. By Taking Part in RIC Activities, my Chances of Getting a Job or Obtaining an Internship Increased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16D5B-3E43-4437-7218-2E26FF54F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645A-546C-413E-868A-F079C2456918}" type="datetime1">
              <a:rPr lang="en-US" smtClean="0"/>
              <a:t>9/2/2024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D4B23-DD14-F512-70EB-2B174F799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3F5C4-C8EB-523A-B1F0-A95580444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B12A63-8FD1-48F4-503B-4E16F0493B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347" y="3150783"/>
            <a:ext cx="11068453" cy="20490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8732195-BE8B-086A-32D5-D7B21CE2B4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2625220"/>
            <a:ext cx="6819888" cy="358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220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07196-5FB0-1243-3B17-228A8990D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Employability   cont’d</a:t>
            </a:r>
            <a:b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C9F4EB-DD09-1B30-D796-3F25BDBFE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i="1" dirty="0">
                <a:solidFill>
                  <a:srgbClr val="002060"/>
                </a:solidFill>
                <a:latin typeface="Times New Roman" panose="02020603050405020304" pitchFamily="18" charset="0"/>
              </a:rPr>
              <a:t>3.3.2. Participating in the RIC Activities Helped me to Improve my Ability to Work under Stress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16D5B-3E43-4437-7218-2E26FF54F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645A-546C-413E-868A-F079C2456918}" type="datetime1">
              <a:rPr lang="en-US" smtClean="0"/>
              <a:t>9/2/2024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D4B23-DD14-F512-70EB-2B174F799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3F5C4-C8EB-523A-B1F0-A95580444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475F41-B05E-5A08-DB84-9707E30A98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09" b="8707"/>
          <a:stretch/>
        </p:blipFill>
        <p:spPr>
          <a:xfrm>
            <a:off x="3276600" y="2667000"/>
            <a:ext cx="7306395" cy="368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8078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07196-5FB0-1243-3B17-228A8990D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Employability   cont’d</a:t>
            </a:r>
            <a:b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C9F4EB-DD09-1B30-D796-3F25BDBFE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i="1" dirty="0">
                <a:solidFill>
                  <a:srgbClr val="002060"/>
                </a:solidFill>
                <a:latin typeface="Times New Roman" panose="02020603050405020304" pitchFamily="18" charset="0"/>
              </a:rPr>
              <a:t>3.3.3. Joining the RIC Activities Improved my Communication Skills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16D5B-3E43-4437-7218-2E26FF54F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645A-546C-413E-868A-F079C2456918}" type="datetime1">
              <a:rPr lang="en-US" smtClean="0"/>
              <a:t>9/2/2024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D4B23-DD14-F512-70EB-2B174F799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3F5C4-C8EB-523A-B1F0-A95580444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1B15633-4303-31B2-1D76-02F275C8F8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895600"/>
            <a:ext cx="10029175" cy="18955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A77C648-D4B6-0946-47A1-D7AEF017F9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5054" y="2590800"/>
            <a:ext cx="7576698" cy="372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15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07196-5FB0-1243-3B17-228A8990D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Employability   cont’d</a:t>
            </a:r>
            <a:b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C9F4EB-DD09-1B30-D796-3F25BDBFE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i="1" dirty="0">
                <a:solidFill>
                  <a:srgbClr val="002060"/>
                </a:solidFill>
                <a:latin typeface="Times New Roman" panose="02020603050405020304" pitchFamily="18" charset="0"/>
              </a:rPr>
              <a:t>3.3.4. Taking Part in RIC Activities Improved my Ability to Work in a Team and Respect others’ Opinions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16D5B-3E43-4437-7218-2E26FF54F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645A-546C-413E-868A-F079C2456918}" type="datetime1">
              <a:rPr lang="en-US" smtClean="0"/>
              <a:t>9/2/2024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D4B23-DD14-F512-70EB-2B174F799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3F5C4-C8EB-523A-B1F0-A95580444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29FEB42-8DE0-2FF4-19E7-4B5A75FC8B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127" y="3024946"/>
            <a:ext cx="10334551" cy="19526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D2CA6AC-5085-AFD9-AE2A-32FFD154B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597" y="2715496"/>
            <a:ext cx="7772603" cy="407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044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07196-5FB0-1243-3B17-228A8990D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Employability   cont’d</a:t>
            </a:r>
            <a:b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C9F4EB-DD09-1B30-D796-3F25BDBFE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i="1" dirty="0">
                <a:solidFill>
                  <a:srgbClr val="002060"/>
                </a:solidFill>
                <a:latin typeface="Times New Roman" panose="02020603050405020304" pitchFamily="18" charset="0"/>
              </a:rPr>
              <a:t>3.3.5. By Participating in the RIC Activities, I Created a Social Network of People who had the Same Interest in my Studying Field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16D5B-3E43-4437-7218-2E26FF54F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645A-546C-413E-868A-F079C2456918}" type="datetime1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D4B23-DD14-F512-70EB-2B174F799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3F5C4-C8EB-523A-B1F0-A95580444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C47B67-1EB6-AC54-820D-846493CF41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971800"/>
            <a:ext cx="11660291" cy="17859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4C6A3C-828A-40E2-8D51-54730C6EB9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94"/>
          <a:stretch/>
        </p:blipFill>
        <p:spPr>
          <a:xfrm>
            <a:off x="2209799" y="2620022"/>
            <a:ext cx="7581167" cy="4096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09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BCFBDBD-F0D4-9493-209B-20620B80D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412" y="2823221"/>
            <a:ext cx="10356798" cy="1685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A07196-5FB0-1243-3B17-228A8990D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Employability   cont’d</a:t>
            </a:r>
            <a:b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C9F4EB-DD09-1B30-D796-3F25BDBFE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i="1" dirty="0">
                <a:solidFill>
                  <a:srgbClr val="002060"/>
                </a:solidFill>
                <a:latin typeface="Times New Roman" panose="02020603050405020304" pitchFamily="18" charset="0"/>
              </a:rPr>
              <a:t>3.3.6. Early Participation in the RIC Activities Gives an Edge to the Students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16D5B-3E43-4437-7218-2E26FF54F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645A-546C-413E-868A-F079C2456918}" type="datetime1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D4B23-DD14-F512-70EB-2B174F799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3F5C4-C8EB-523A-B1F0-A95580444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9D438A-7AD9-68D5-D3A8-463876D982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479510"/>
            <a:ext cx="7938022" cy="405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908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F05AA-D195-6C75-CE7A-8926E3839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59588"/>
            <a:ext cx="10972800" cy="1020763"/>
          </a:xfrm>
        </p:spPr>
        <p:txBody>
          <a:bodyPr>
            <a:normAutofit/>
          </a:bodyPr>
          <a:lstStyle/>
          <a:p>
            <a:r>
              <a:rPr lang="en-US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Academic Performance Findings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8492BF5-4073-2351-D36E-937CFF7FD7EE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33400" y="1905000"/>
            <a:ext cx="1127760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GPA Impact: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48% reported GPA improvement through non-formal activities.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Self-Learning and Problem-Solving Skills: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Positive impact noted by most participants.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Time Management: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Mixed results, with some students reporting challenges balancing activities and studies.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D58971-D795-58E9-06AA-38C64817D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20195-964A-48BF-8C03-0AD6868C9FFD}" type="datetime1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141109-E99D-F62C-2C94-0C7A4C020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5A7B29-EA5C-E34D-0A78-DE1EA712A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923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F05AA-D195-6C75-CE7A-8926E3839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10972800" cy="926827"/>
          </a:xfrm>
        </p:spPr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Employability Findings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8492BF5-4073-2351-D36E-937CFF7FD7EE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33400" y="3197661"/>
            <a:ext cx="26161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EBB77204-2904-26FB-05A2-3AA50B972D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090172"/>
            <a:ext cx="1165860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Job Opportunities: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Non-formal activities improved employability for many.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Communication and Teamwork: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Significant improvements noted.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Stress Management: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Participants better prepared to handle stress in professional settings.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513CE0B-181F-EDD1-922B-8FF60F5E3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4F4E5-D2CA-459B-81CB-B0E6A307BB7A}" type="datetime1">
              <a:rPr lang="en-US" smtClean="0"/>
              <a:t>8/29/2024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51D191D-3B27-8192-9F71-DB6DB741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B31E7D6-3F9C-0C5D-2F31-BF374118F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315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2C055-BA28-ED0B-A183-B2D629497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645A-546C-413E-868A-F079C2456918}" type="datetime1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F2E8CC-83EA-65B3-754E-478A46BD6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ECEBA5-5E3A-E889-83B4-53229BFCF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E9199BCD-517C-AE6C-6390-1D6FE7D52B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1356716"/>
            <a:ext cx="11649671" cy="492083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1200"/>
              </a:spcBef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importance of this  research  lies in several key areas:</a:t>
            </a:r>
            <a:endParaRPr kumimoji="0" lang="en-US" altLang="en-US" sz="24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Bridging the Gap between Formal Education and Real-World Skills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research highlights how non-formal education, such as workshops, competitions, and extracurricular activities, complements formal education by developing practical skills that are often not covered in traditional curricula.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addresses the growing need for skills such as problem-solving, critical thinking, communication, teamwork, and adaptability, which are crucial for employability in today's dynamic job market.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Enhancing Academic Performance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provides evidence that participation in non-formal education positively impacts students' academic performance. This includes improvements in GPA, self-learning abilities, problem-solving skills, and time management.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study suggests that these activities can motivate students, enhance their understanding of complex subjects, and encourage a deeper engagement with their education.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AB9E04-2A99-FE9C-A2AE-114DB460C569}"/>
              </a:ext>
            </a:extLst>
          </p:cNvPr>
          <p:cNvSpPr txBox="1"/>
          <p:nvPr/>
        </p:nvSpPr>
        <p:spPr>
          <a:xfrm>
            <a:off x="609600" y="518104"/>
            <a:ext cx="10972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importance of this research </a:t>
            </a:r>
            <a:r>
              <a:rPr kumimoji="0" lang="ar-EG" altLang="en-US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1291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F05AA-D195-6C75-CE7A-8926E3839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10972800" cy="1020763"/>
          </a:xfrm>
        </p:spPr>
        <p:txBody>
          <a:bodyPr>
            <a:normAutofit/>
          </a:bodyPr>
          <a:lstStyle/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Case Studies</a:t>
            </a:r>
            <a:endParaRPr lang="en-US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8492BF5-4073-2351-D36E-937CFF7FD7EE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33400" y="3197661"/>
            <a:ext cx="26161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EBB77204-2904-26FB-05A2-3AA50B972D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028618"/>
            <a:ext cx="11430000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RIC Activities: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Examples like the Egyptian/International Olympiad in Informatics (EOI/IOI), </a:t>
            </a:r>
            <a:r>
              <a:rPr lang="en-US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RoboCup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etc.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Impact: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Real-world examples of how these activities helped students gain jobs, internships, and scholarships.</a:t>
            </a: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F8EDAB-74CF-556B-1841-29EC7EC90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9ADE9-5D07-47E9-8E1A-1257CDCA57E0}" type="datetime1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C7FEA7-B039-60A0-5E7C-53A43D461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F42BA0-CC89-086C-73D0-FA882E69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2552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F05AA-D195-6C75-CE7A-8926E3839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46656"/>
            <a:ext cx="10972800" cy="882980"/>
          </a:xfrm>
        </p:spPr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Conclusion </a:t>
            </a:r>
            <a:r>
              <a:rPr lang="en-US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8492BF5-4073-2351-D36E-937CFF7FD7EE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533400" y="3197661"/>
            <a:ext cx="26161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EBB77204-2904-26FB-05A2-3AA50B972D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828800"/>
            <a:ext cx="11430000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Non-formal education complements formal education by enhancing practical skills and employability.</a:t>
            </a:r>
          </a:p>
          <a:p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Encourages lifelong learning and adaptability in a rapidly changing technological landscape.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Significant positive impact on both academic performance and job readiness.</a:t>
            </a:r>
          </a:p>
          <a:p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405AC7-C515-9DC2-1DB3-18615F4DA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F225A-D631-40E1-81BF-04CF890F7C83}" type="datetime1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E1471A-E000-12FD-FC45-7D907B2E9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39F325-90BE-CD81-C5D5-3688F6A51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9884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79F57-D929-1EEE-6734-83C59748E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304800"/>
            <a:ext cx="10972800" cy="10207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D5A9C6-C046-51DA-F6BD-67A6044379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2209800"/>
            <a:ext cx="10515600" cy="31273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engagement of students in non-formal educational activities.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Encourage female participation and ensure gender equity in competitions.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Enhance alumni involvement to maintain knowledge flow and networking.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1E1FCE-BBFB-AB5A-C788-15007DFEE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0FD33-4361-4E89-A0F1-E5557C940937}" type="datetime1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B070F-0C63-2505-57F5-58179D352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1938BF-A01A-703B-7294-BACDEEF57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9670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1DF3D-2312-E30A-DF13-09B991963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41325"/>
            <a:ext cx="10515600" cy="777875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Future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0C8B32-8E83-9320-252C-4D1A30A532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2643187"/>
            <a:ext cx="10515600" cy="2365375"/>
          </a:xfrm>
        </p:spPr>
        <p:txBody>
          <a:bodyPr>
            <a:normAutofit/>
          </a:bodyPr>
          <a:lstStyle/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Explore long-term impacts of non-formal education on career progression.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the role of technology in expanding access to non-formal education.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Investigate the impact of these approaches in different cultural contexts.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565C0A-5066-6076-0814-0B5DBF959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645A-546C-413E-868A-F079C2456918}" type="datetime1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0C6B8E-425C-9F39-160E-F0DB0D26B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32ACC0-3FB7-AE4A-BA55-5D62DC55D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773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C523DCED-DC64-69DA-47CE-288F261BCFAC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3547533" y="2705725"/>
            <a:ext cx="4951997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8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BD387E0-8054-3830-E43C-67864FB49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3FA8D-7692-4483-876F-B6E43E62CE19}" type="datetime1">
              <a:rPr lang="en-US" smtClean="0"/>
              <a:t>8/29/2024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153A265-4127-8947-D54B-167081291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1C469EF-EB1D-21A4-85CE-77DA0A96B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39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2C055-BA28-ED0B-A183-B2D629497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645A-546C-413E-868A-F079C2456918}" type="datetime1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F2E8CC-83EA-65B3-754E-478A46BD6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ECEBA5-5E3A-E889-83B4-53229BFCF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E9199BCD-517C-AE6C-6390-1D6FE7D52B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477834"/>
            <a:ext cx="11658600" cy="4705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Improving Employability and Job Readiness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research emphasizes how non-formal education better prepares students for the job market by enhancing their soft skills and practical knowledge.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demonstrates that students who engage in non-formal educational activities have a higher chance of securing internships, jobs, and scholarships, and are better equipped to handle stress and adapt to various professional environments.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Addressing Gender and Inclusivity Issues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identifies gender disparities in participation and calls for increased efforts to encourage more female students to participate in non-formal educational activities.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suggests that fostering a more inclusive environment can lead to a more diverse and capable workforce.</a:t>
            </a: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291532-7DED-1118-A98E-88E3146C255C}"/>
              </a:ext>
            </a:extLst>
          </p:cNvPr>
          <p:cNvSpPr txBox="1"/>
          <p:nvPr/>
        </p:nvSpPr>
        <p:spPr>
          <a:xfrm>
            <a:off x="609600" y="442900"/>
            <a:ext cx="10972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importance of this  research cont’d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5217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2C055-BA28-ED0B-A183-B2D629497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645A-546C-413E-868A-F079C2456918}" type="datetime1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F2E8CC-83EA-65B3-754E-478A46BD6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ECEBA5-5E3A-E889-83B4-53229BFCF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E9199BCD-517C-AE6C-6390-1D6FE7D52B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1600586"/>
            <a:ext cx="11506200" cy="5167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Supporting Lifelong Learning and Adaptability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 line with the UN's Sustainable Development Goals (SDGs), the paper advocates for lifelong learning. It argues that non-formal education can instill a culture of continuous self-improvement, critical for adapting to rapidly evolving technological and professional landscapes.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 Practical Implications for Educational Institutions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findings provide actionable insights for universities, educators, and policymakers to enhance their educational strategies by integrating more non-formal learning opportunities.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supports the idea of creating more flexible and accessible learning environments that cater to different learning needs and styles.</a:t>
            </a: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D85BE4-9C0C-E203-912B-69585EE16504}"/>
              </a:ext>
            </a:extLst>
          </p:cNvPr>
          <p:cNvSpPr txBox="1"/>
          <p:nvPr/>
        </p:nvSpPr>
        <p:spPr>
          <a:xfrm>
            <a:off x="609600" y="457200"/>
            <a:ext cx="10972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importance of this  research cont’d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14730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2C055-BA28-ED0B-A183-B2D629497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645A-546C-413E-868A-F079C2456918}" type="datetime1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F2E8CC-83EA-65B3-754E-478A46BD6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ECEBA5-5E3A-E889-83B4-53229BFCF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E9199BCD-517C-AE6C-6390-1D6FE7D52B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805717"/>
            <a:ext cx="11506200" cy="3720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7. Contribution to Educational Research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study contributes to the body of research on educational methods by providing empirical data on the impact of non-formal education on both academic and employability outcomes.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lays the groundwork for future studies that could explore the long-term impacts, technological integration, and cultural differences in non-formal educational approaches.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Overall, the importance of this study  lies in its potential to reshape educational strategies by advocating for a balanced approach that incorporates both formal and non-formal learning to better prepare students for the future.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D85BE4-9C0C-E203-912B-69585EE16504}"/>
              </a:ext>
            </a:extLst>
          </p:cNvPr>
          <p:cNvSpPr txBox="1"/>
          <p:nvPr/>
        </p:nvSpPr>
        <p:spPr>
          <a:xfrm>
            <a:off x="609600" y="457200"/>
            <a:ext cx="10972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en-US" sz="3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importance of this  research cont’d 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0847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C6A27A-6460-431D-4F7F-9E2A209F42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981200"/>
            <a:ext cx="10515600" cy="4351338"/>
          </a:xfrm>
        </p:spPr>
        <p:txBody>
          <a:bodyPr/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Formal Education: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Structured, institutionalized, graded education (primary school to university).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Non-Formal Education: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Organized educational activities outside the formal system (seminars, workshops, competitions).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Informal Education: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Lifelong learning through daily experiences (at home, work, with family, etc.).</a:t>
            </a:r>
          </a:p>
          <a:p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86B54C8-FF90-6120-1D5C-D8DC01623A0C}"/>
              </a:ext>
            </a:extLst>
          </p:cNvPr>
          <p:cNvSpPr txBox="1">
            <a:spLocks/>
          </p:cNvSpPr>
          <p:nvPr/>
        </p:nvSpPr>
        <p:spPr>
          <a:xfrm>
            <a:off x="609600" y="152400"/>
            <a:ext cx="10972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EG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Types of Education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7E9254-9F2B-55FA-5DBD-7AFD0DF50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DA414-8951-41BD-8350-E4C9E52B26E8}" type="datetime1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B34E5A-A70D-FB07-F6DF-4A9354E30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BEB74B-5FC2-4A50-C474-C7195FF3D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29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41DD9-BCFA-038E-5C17-C53BC08BA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10972800" cy="1050508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Characteristics of Non-Formal Education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18AADABD-26C9-B7A2-55E6-BC97B50D72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905000"/>
            <a:ext cx="10668000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00050" marR="0" lvl="0" indent="-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Flexibility and adaptability.</a:t>
            </a:r>
          </a:p>
          <a:p>
            <a:pPr marL="400050" marR="0" lvl="0" indent="-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marR="0" lvl="0" indent="-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Voluntary participation.</a:t>
            </a:r>
          </a:p>
          <a:p>
            <a:pPr marL="400050" marR="0" lvl="0" indent="-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marR="0" lvl="0" indent="-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Diversity of content beyond traditional curricula.</a:t>
            </a:r>
          </a:p>
          <a:p>
            <a:pPr marL="400050" marR="0" lvl="0" indent="-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marR="0" lvl="0" indent="-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Accessibility for diverse populations.</a:t>
            </a:r>
          </a:p>
          <a:p>
            <a:pPr marL="400050" marR="0" lvl="0" indent="-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marR="0" lvl="0" indent="-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Informality in structure.</a:t>
            </a:r>
          </a:p>
          <a:p>
            <a:pPr marL="400050" marR="0" lvl="0" indent="-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marR="0" lvl="0" indent="-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Emphasis on lifelong learning.  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977D7D-FD52-FCEA-716B-0CA70E82C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669EF-F923-412E-B666-CD254C3146FA}" type="datetime1">
              <a:rPr lang="en-US" smtClean="0"/>
              <a:t>8/29/2024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3D3425-8228-F8AE-3126-7B5085B66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35A2B5-E63E-0EF0-8180-7FCEEAC0F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754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41DD9-BCFA-038E-5C17-C53BC08BA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Research Aim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18AADABD-26C9-B7A2-55E6-BC97B50D72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778549"/>
            <a:ext cx="1158240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aim  of the research is to Investigate the impact of non-formal educational approaches on:</a:t>
            </a:r>
          </a:p>
          <a:p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Academic performance: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non-formal education affects GPA, self-learning skills, time management, and more.</a:t>
            </a:r>
          </a:p>
          <a:p>
            <a:pPr lvl="1"/>
            <a:endParaRPr 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Employability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How these activities improve job readiness and employability skills.</a:t>
            </a:r>
          </a:p>
          <a:p>
            <a:pPr marL="400050" marR="0" lvl="0" indent="-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F2F139-66DB-63B4-F0D5-7D221AE35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5EC3-8582-457A-ABEC-FA208CB21C78}" type="datetime1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ACA547-FBB1-3C87-07A0-42432D358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38DF08-C965-526B-1CA6-CBC827538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99192-E2EF-4462-943C-C3836D0A016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634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E527A462BCB14CA23BD29E525F490D" ma:contentTypeVersion="7" ma:contentTypeDescription="Create a new document." ma:contentTypeScope="" ma:versionID="55a32a92645cc59431b9d5365a51ee4b">
  <xsd:schema xmlns:xsd="http://www.w3.org/2001/XMLSchema" xmlns:xs="http://www.w3.org/2001/XMLSchema" xmlns:p="http://schemas.microsoft.com/office/2006/metadata/properties" xmlns:ns3="19d8a63f-4f3e-4df1-baf9-f0967eeac118" targetNamespace="http://schemas.microsoft.com/office/2006/metadata/properties" ma:root="true" ma:fieldsID="c695944b605c197166249aac2f614236" ns3:_="">
    <xsd:import namespace="19d8a63f-4f3e-4df1-baf9-f0967eeac11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ObjectDetectorVersions" minOccurs="0"/>
                <xsd:element ref="ns3:MediaServiceSearchPropertie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d8a63f-4f3e-4df1-baf9-f0967eeac11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B2666F2-FD96-4F04-B212-32178129A4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d8a63f-4f3e-4df1-baf9-f0967eeac1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56AF3DE-F116-4175-A0AF-FE021DB0975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FE214CC-480D-4835-BBB2-920686038812}">
  <ds:schemaRefs>
    <ds:schemaRef ds:uri="http://schemas.microsoft.com/office/2006/documentManagement/types"/>
    <ds:schemaRef ds:uri="http://purl.org/dc/elements/1.1/"/>
    <ds:schemaRef ds:uri="http://purl.org/dc/terms/"/>
    <ds:schemaRef ds:uri="http://www.w3.org/XML/1998/namespace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19d8a63f-4f3e-4df1-baf9-f0967eeac118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11570</TotalTime>
  <Words>1598</Words>
  <Application>Microsoft Office PowerPoint</Application>
  <PresentationFormat>Widescreen</PresentationFormat>
  <Paragraphs>245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Aptos</vt:lpstr>
      <vt:lpstr>Aptos Display</vt:lpstr>
      <vt:lpstr>Arial</vt:lpstr>
      <vt:lpstr>Times New Roman</vt:lpstr>
      <vt:lpstr>Wingdings</vt:lpstr>
      <vt:lpstr>Office Theme</vt:lpstr>
      <vt:lpstr>PowerPoint Presentation</vt:lpstr>
      <vt:lpstr>Introduction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Characteristics of Non-Formal Education</vt:lpstr>
      <vt:lpstr>Research Aim</vt:lpstr>
      <vt:lpstr>  Research Methodology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Academic Performance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Employability </vt:lpstr>
      <vt:lpstr>Employability   cont’d </vt:lpstr>
      <vt:lpstr>Employability   cont’d </vt:lpstr>
      <vt:lpstr>Employability   cont’d </vt:lpstr>
      <vt:lpstr>Employability   cont’d </vt:lpstr>
      <vt:lpstr>Employability   cont’d </vt:lpstr>
      <vt:lpstr>Academic Performance Findings</vt:lpstr>
      <vt:lpstr>Employability Findings</vt:lpstr>
      <vt:lpstr>Case Studies</vt:lpstr>
      <vt:lpstr>  Conclusion  </vt:lpstr>
      <vt:lpstr>Recommendations</vt:lpstr>
      <vt:lpstr>Future Research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Ossama Ismail</dc:creator>
  <cp:lastModifiedBy>Ossama Ismail</cp:lastModifiedBy>
  <cp:revision>7</cp:revision>
  <dcterms:created xsi:type="dcterms:W3CDTF">2024-08-25T20:19:18Z</dcterms:created>
  <dcterms:modified xsi:type="dcterms:W3CDTF">2024-09-02T21:10:09Z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0x01010078E527A462BCB14CA23BD29E525F490D</vt:lpwstr>
  </property>
</Properties>
</file>